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88" r:id="rId2"/>
    <p:sldId id="285" r:id="rId3"/>
    <p:sldId id="287" r:id="rId4"/>
    <p:sldId id="283" r:id="rId5"/>
    <p:sldId id="291" r:id="rId6"/>
    <p:sldId id="277" r:id="rId7"/>
    <p:sldId id="278" r:id="rId8"/>
    <p:sldId id="275" r:id="rId9"/>
    <p:sldId id="279" r:id="rId10"/>
    <p:sldId id="280" r:id="rId11"/>
    <p:sldId id="281" r:id="rId12"/>
    <p:sldId id="282" r:id="rId13"/>
    <p:sldId id="290" r:id="rId14"/>
    <p:sldId id="256" r:id="rId15"/>
    <p:sldId id="262" r:id="rId16"/>
    <p:sldId id="259" r:id="rId17"/>
    <p:sldId id="258" r:id="rId18"/>
    <p:sldId id="264" r:id="rId19"/>
    <p:sldId id="268" r:id="rId20"/>
    <p:sldId id="265" r:id="rId21"/>
    <p:sldId id="289" r:id="rId22"/>
    <p:sldId id="293" r:id="rId23"/>
    <p:sldId id="312" r:id="rId24"/>
    <p:sldId id="313" r:id="rId25"/>
    <p:sldId id="294" r:id="rId26"/>
    <p:sldId id="295" r:id="rId27"/>
    <p:sldId id="296" r:id="rId28"/>
    <p:sldId id="297" r:id="rId29"/>
    <p:sldId id="298" r:id="rId30"/>
    <p:sldId id="299" r:id="rId31"/>
    <p:sldId id="300" r:id="rId32"/>
    <p:sldId id="301" r:id="rId33"/>
    <p:sldId id="302" r:id="rId34"/>
    <p:sldId id="303" r:id="rId35"/>
    <p:sldId id="304" r:id="rId36"/>
    <p:sldId id="305" r:id="rId37"/>
    <p:sldId id="306" r:id="rId38"/>
    <p:sldId id="307" r:id="rId39"/>
    <p:sldId id="308" r:id="rId40"/>
    <p:sldId id="309" r:id="rId41"/>
    <p:sldId id="310" r:id="rId42"/>
    <p:sldId id="314" r:id="rId43"/>
  </p:sldIdLst>
  <p:sldSz cx="12192000" cy="6858000"/>
  <p:notesSz cx="6858000" cy="9144000"/>
  <p:custShowLst>
    <p:custShow name="Προσαρμοσμένη προβολή 1" id="0">
      <p:sldLst>
        <p:sld r:id="rId15"/>
        <p:sld r:id="rId15"/>
        <p:sld r:id="rId16"/>
        <p:sld r:id="rId18"/>
        <p:sld r:id="rId19"/>
        <p:sld r:id="rId20"/>
        <p:sld r:id="rId21"/>
      </p:sldLst>
    </p:custShow>
  </p:custShow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422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4707" autoAdjust="0"/>
  </p:normalViewPr>
  <p:slideViewPr>
    <p:cSldViewPr snapToGrid="0">
      <p:cViewPr varScale="1">
        <p:scale>
          <a:sx n="53" d="100"/>
          <a:sy n="53" d="100"/>
        </p:scale>
        <p:origin x="-787"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FC667E-6534-4C69-A02A-E70425C3EE9C}"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l-GR"/>
        </a:p>
      </dgm:t>
    </dgm:pt>
    <dgm:pt modelId="{6B131444-35BB-494C-A504-2B58E6AA28DD}">
      <dgm:prSet/>
      <dgm:spPr>
        <a:solidFill>
          <a:schemeClr val="bg2">
            <a:lumMod val="75000"/>
          </a:schemeClr>
        </a:solidFill>
      </dgm:spPr>
      <dgm:t>
        <a:bodyPr/>
        <a:lstStyle/>
        <a:p>
          <a:pPr rtl="0"/>
          <a:r>
            <a:rPr lang="el-GR" dirty="0" smtClean="0">
              <a:solidFill>
                <a:schemeClr val="tx1"/>
              </a:solidFill>
            </a:rPr>
            <a:t>Αποκτά θάρρος, μαθαίνει να παρατηρεί, να υποστηρίζει, να κρίνει, να έχει </a:t>
          </a:r>
          <a:r>
            <a:rPr lang="el-GR" b="1" i="1" dirty="0" smtClean="0">
              <a:solidFill>
                <a:schemeClr val="tx1"/>
              </a:solidFill>
            </a:rPr>
            <a:t>πρωτοβουλία</a:t>
          </a:r>
          <a:r>
            <a:rPr lang="el-GR" dirty="0" smtClean="0">
              <a:solidFill>
                <a:schemeClr val="tx1"/>
              </a:solidFill>
            </a:rPr>
            <a:t>. </a:t>
          </a:r>
          <a:endParaRPr lang="el-GR" dirty="0">
            <a:solidFill>
              <a:schemeClr val="tx1"/>
            </a:solidFill>
          </a:endParaRPr>
        </a:p>
      </dgm:t>
    </dgm:pt>
    <dgm:pt modelId="{D34FC7AD-9C70-41F7-84D7-11D45A0A05E5}" type="parTrans" cxnId="{80FECB0A-4180-420F-B8C2-A6E0740A5C4C}">
      <dgm:prSet/>
      <dgm:spPr/>
      <dgm:t>
        <a:bodyPr/>
        <a:lstStyle/>
        <a:p>
          <a:endParaRPr lang="el-GR"/>
        </a:p>
      </dgm:t>
    </dgm:pt>
    <dgm:pt modelId="{CD1710C9-3C54-4F99-92B6-AD86EEE64FE1}" type="sibTrans" cxnId="{80FECB0A-4180-420F-B8C2-A6E0740A5C4C}">
      <dgm:prSet/>
      <dgm:spPr>
        <a:solidFill>
          <a:schemeClr val="tx1"/>
        </a:solidFill>
      </dgm:spPr>
      <dgm:t>
        <a:bodyPr/>
        <a:lstStyle/>
        <a:p>
          <a:endParaRPr lang="el-GR"/>
        </a:p>
      </dgm:t>
    </dgm:pt>
    <dgm:pt modelId="{5C4EB8FC-2425-4777-B0BE-6570B14DC1D2}">
      <dgm:prSet/>
      <dgm:spPr>
        <a:solidFill>
          <a:schemeClr val="bg2">
            <a:lumMod val="75000"/>
          </a:schemeClr>
        </a:solidFill>
      </dgm:spPr>
      <dgm:t>
        <a:bodyPr/>
        <a:lstStyle/>
        <a:p>
          <a:pPr rtl="0"/>
          <a:r>
            <a:rPr lang="el-GR" b="1" i="1" dirty="0" smtClean="0">
              <a:solidFill>
                <a:schemeClr val="tx1"/>
              </a:solidFill>
            </a:rPr>
            <a:t>Μαθαίνει να οργανώνεται, να κερδίζει και να χάνει.</a:t>
          </a:r>
          <a:r>
            <a:rPr lang="el-GR" dirty="0" smtClean="0">
              <a:solidFill>
                <a:schemeClr val="tx1"/>
              </a:solidFill>
            </a:rPr>
            <a:t> </a:t>
          </a:r>
          <a:endParaRPr lang="el-GR" dirty="0">
            <a:solidFill>
              <a:schemeClr val="tx1"/>
            </a:solidFill>
          </a:endParaRPr>
        </a:p>
      </dgm:t>
    </dgm:pt>
    <dgm:pt modelId="{F325F5B3-8252-4233-B6A0-2AD05F6A24CB}" type="parTrans" cxnId="{52DA775E-18C5-48BA-8E5A-C5433C64FAD5}">
      <dgm:prSet/>
      <dgm:spPr/>
      <dgm:t>
        <a:bodyPr/>
        <a:lstStyle/>
        <a:p>
          <a:endParaRPr lang="el-GR"/>
        </a:p>
      </dgm:t>
    </dgm:pt>
    <dgm:pt modelId="{DC7688A5-17A5-45D2-B2AB-9EFEC515F1E3}" type="sibTrans" cxnId="{52DA775E-18C5-48BA-8E5A-C5433C64FAD5}">
      <dgm:prSet/>
      <dgm:spPr>
        <a:solidFill>
          <a:schemeClr val="tx1"/>
        </a:solidFill>
      </dgm:spPr>
      <dgm:t>
        <a:bodyPr/>
        <a:lstStyle/>
        <a:p>
          <a:endParaRPr lang="el-GR"/>
        </a:p>
      </dgm:t>
    </dgm:pt>
    <dgm:pt modelId="{56602382-2D3B-4A26-9BA0-821683C6C48C}">
      <dgm:prSet/>
      <dgm:spPr>
        <a:solidFill>
          <a:schemeClr val="bg2">
            <a:lumMod val="75000"/>
          </a:schemeClr>
        </a:solidFill>
      </dgm:spPr>
      <dgm:t>
        <a:bodyPr/>
        <a:lstStyle/>
        <a:p>
          <a:pPr marR="0" rtl="0" eaLnBrk="1" fontAlgn="auto" latinLnBrk="0" hangingPunct="1">
            <a:buClrTx/>
            <a:buSzTx/>
            <a:buFontTx/>
            <a:tabLst/>
            <a:defRPr/>
          </a:pPr>
          <a:r>
            <a:rPr lang="el-GR" dirty="0" smtClean="0">
              <a:solidFill>
                <a:schemeClr val="tx1">
                  <a:lumMod val="95000"/>
                  <a:lumOff val="5000"/>
                </a:schemeClr>
              </a:solidFill>
            </a:rPr>
            <a:t>Αναπτύσσει την </a:t>
          </a:r>
          <a:r>
            <a:rPr lang="el-GR" b="1" i="1" dirty="0" smtClean="0">
              <a:solidFill>
                <a:schemeClr val="tx1">
                  <a:lumMod val="95000"/>
                  <a:lumOff val="5000"/>
                </a:schemeClr>
              </a:solidFill>
            </a:rPr>
            <a:t>έκφραση</a:t>
          </a:r>
          <a:r>
            <a:rPr lang="el-GR" dirty="0" smtClean="0">
              <a:solidFill>
                <a:schemeClr val="tx1">
                  <a:lumMod val="95000"/>
                  <a:lumOff val="5000"/>
                </a:schemeClr>
              </a:solidFill>
            </a:rPr>
            <a:t> και την </a:t>
          </a:r>
          <a:r>
            <a:rPr lang="el-GR" b="1" i="1" dirty="0" smtClean="0">
              <a:solidFill>
                <a:schemeClr val="tx1">
                  <a:lumMod val="95000"/>
                  <a:lumOff val="5000"/>
                </a:schemeClr>
              </a:solidFill>
            </a:rPr>
            <a:t>φαντασία</a:t>
          </a:r>
          <a:r>
            <a:rPr lang="el-GR" dirty="0" smtClean="0">
              <a:solidFill>
                <a:schemeClr val="tx1">
                  <a:lumMod val="95000"/>
                  <a:lumOff val="5000"/>
                </a:schemeClr>
              </a:solidFill>
            </a:rPr>
            <a:t>, την </a:t>
          </a:r>
          <a:r>
            <a:rPr lang="el-GR" b="1" i="1" dirty="0" smtClean="0">
              <a:solidFill>
                <a:schemeClr val="tx1">
                  <a:lumMod val="95000"/>
                  <a:lumOff val="5000"/>
                </a:schemeClr>
              </a:solidFill>
            </a:rPr>
            <a:t>ευελιξία</a:t>
          </a:r>
          <a:r>
            <a:rPr lang="el-GR" dirty="0" smtClean="0">
              <a:solidFill>
                <a:schemeClr val="tx1">
                  <a:lumMod val="95000"/>
                  <a:lumOff val="5000"/>
                </a:schemeClr>
              </a:solidFill>
            </a:rPr>
            <a:t> σε διαφορετικές καταστάσεις.</a:t>
          </a:r>
        </a:p>
        <a:p>
          <a:pPr rtl="0"/>
          <a:endParaRPr lang="el-GR" dirty="0">
            <a:solidFill>
              <a:schemeClr val="tx1">
                <a:lumMod val="95000"/>
                <a:lumOff val="5000"/>
              </a:schemeClr>
            </a:solidFill>
          </a:endParaRPr>
        </a:p>
      </dgm:t>
    </dgm:pt>
    <dgm:pt modelId="{F7527CDC-FD0F-4A64-BBE6-0B7E5356C5A9}" type="parTrans" cxnId="{9C838A5C-DDC5-4407-91AE-26BFAAF9A3F1}">
      <dgm:prSet/>
      <dgm:spPr/>
      <dgm:t>
        <a:bodyPr/>
        <a:lstStyle/>
        <a:p>
          <a:endParaRPr lang="el-GR"/>
        </a:p>
      </dgm:t>
    </dgm:pt>
    <dgm:pt modelId="{8E4C2F17-3EB9-4D66-A863-D3937330D026}" type="sibTrans" cxnId="{9C838A5C-DDC5-4407-91AE-26BFAAF9A3F1}">
      <dgm:prSet custScaleX="182446"/>
      <dgm:spPr/>
      <dgm:t>
        <a:bodyPr/>
        <a:lstStyle/>
        <a:p>
          <a:endParaRPr lang="el-GR"/>
        </a:p>
      </dgm:t>
    </dgm:pt>
    <dgm:pt modelId="{8B356EA8-C700-422A-818B-A7BD8458C8C1}" type="pres">
      <dgm:prSet presAssocID="{1CFC667E-6534-4C69-A02A-E70425C3EE9C}" presName="Name0" presStyleCnt="0">
        <dgm:presLayoutVars>
          <dgm:dir/>
          <dgm:resizeHandles val="exact"/>
        </dgm:presLayoutVars>
      </dgm:prSet>
      <dgm:spPr/>
      <dgm:t>
        <a:bodyPr/>
        <a:lstStyle/>
        <a:p>
          <a:endParaRPr lang="el-GR"/>
        </a:p>
      </dgm:t>
    </dgm:pt>
    <dgm:pt modelId="{1589C07E-C1AD-457C-9CA5-761A8604877F}" type="pres">
      <dgm:prSet presAssocID="{6B131444-35BB-494C-A504-2B58E6AA28DD}" presName="node" presStyleLbl="node1" presStyleIdx="0" presStyleCnt="3" custScaleX="190075" custScaleY="299521">
        <dgm:presLayoutVars>
          <dgm:bulletEnabled val="1"/>
        </dgm:presLayoutVars>
      </dgm:prSet>
      <dgm:spPr/>
      <dgm:t>
        <a:bodyPr/>
        <a:lstStyle/>
        <a:p>
          <a:endParaRPr lang="el-GR"/>
        </a:p>
      </dgm:t>
    </dgm:pt>
    <dgm:pt modelId="{D0B9883F-2CD0-407B-B01E-E986F2CD4413}" type="pres">
      <dgm:prSet presAssocID="{CD1710C9-3C54-4F99-92B6-AD86EEE64FE1}" presName="sibTrans" presStyleLbl="sibTrans2D1" presStyleIdx="0" presStyleCnt="2" custScaleX="126748"/>
      <dgm:spPr/>
      <dgm:t>
        <a:bodyPr/>
        <a:lstStyle/>
        <a:p>
          <a:endParaRPr lang="el-GR"/>
        </a:p>
      </dgm:t>
    </dgm:pt>
    <dgm:pt modelId="{0576979D-9678-4786-ABFA-AAAE60263421}" type="pres">
      <dgm:prSet presAssocID="{CD1710C9-3C54-4F99-92B6-AD86EEE64FE1}" presName="connectorText" presStyleLbl="sibTrans2D1" presStyleIdx="0" presStyleCnt="2"/>
      <dgm:spPr/>
      <dgm:t>
        <a:bodyPr/>
        <a:lstStyle/>
        <a:p>
          <a:endParaRPr lang="el-GR"/>
        </a:p>
      </dgm:t>
    </dgm:pt>
    <dgm:pt modelId="{60F7816E-1783-4C64-89B7-8CF60AC5DAE0}" type="pres">
      <dgm:prSet presAssocID="{5C4EB8FC-2425-4777-B0BE-6570B14DC1D2}" presName="node" presStyleLbl="node1" presStyleIdx="1" presStyleCnt="3" custScaleX="174000" custScaleY="298204" custLinFactNeighborX="6636" custLinFactNeighborY="4719">
        <dgm:presLayoutVars>
          <dgm:bulletEnabled val="1"/>
        </dgm:presLayoutVars>
      </dgm:prSet>
      <dgm:spPr/>
      <dgm:t>
        <a:bodyPr/>
        <a:lstStyle/>
        <a:p>
          <a:endParaRPr lang="el-GR"/>
        </a:p>
      </dgm:t>
    </dgm:pt>
    <dgm:pt modelId="{1E762990-47C0-4C91-97F6-7D739C43BCA5}" type="pres">
      <dgm:prSet presAssocID="{DC7688A5-17A5-45D2-B2AB-9EFEC515F1E3}" presName="sibTrans" presStyleLbl="sibTrans2D1" presStyleIdx="1" presStyleCnt="2" custScaleX="169098"/>
      <dgm:spPr/>
      <dgm:t>
        <a:bodyPr/>
        <a:lstStyle/>
        <a:p>
          <a:endParaRPr lang="el-GR"/>
        </a:p>
      </dgm:t>
    </dgm:pt>
    <dgm:pt modelId="{C91E10C0-872D-4757-A0CE-053E724FF1C4}" type="pres">
      <dgm:prSet presAssocID="{DC7688A5-17A5-45D2-B2AB-9EFEC515F1E3}" presName="connectorText" presStyleLbl="sibTrans2D1" presStyleIdx="1" presStyleCnt="2"/>
      <dgm:spPr/>
      <dgm:t>
        <a:bodyPr/>
        <a:lstStyle/>
        <a:p>
          <a:endParaRPr lang="el-GR"/>
        </a:p>
      </dgm:t>
    </dgm:pt>
    <dgm:pt modelId="{4C8DB7DE-3807-4FCB-84D9-C330DA0680F9}" type="pres">
      <dgm:prSet presAssocID="{56602382-2D3B-4A26-9BA0-821683C6C48C}" presName="node" presStyleLbl="node1" presStyleIdx="2" presStyleCnt="3" custScaleX="187325" custScaleY="289106">
        <dgm:presLayoutVars>
          <dgm:bulletEnabled val="1"/>
        </dgm:presLayoutVars>
      </dgm:prSet>
      <dgm:spPr/>
      <dgm:t>
        <a:bodyPr/>
        <a:lstStyle/>
        <a:p>
          <a:endParaRPr lang="el-GR"/>
        </a:p>
      </dgm:t>
    </dgm:pt>
  </dgm:ptLst>
  <dgm:cxnLst>
    <dgm:cxn modelId="{ABE2CA3A-D7B9-4A98-8348-B0F9711C1DC9}" type="presOf" srcId="{6B131444-35BB-494C-A504-2B58E6AA28DD}" destId="{1589C07E-C1AD-457C-9CA5-761A8604877F}" srcOrd="0" destOrd="0" presId="urn:microsoft.com/office/officeart/2005/8/layout/process1"/>
    <dgm:cxn modelId="{52DA775E-18C5-48BA-8E5A-C5433C64FAD5}" srcId="{1CFC667E-6534-4C69-A02A-E70425C3EE9C}" destId="{5C4EB8FC-2425-4777-B0BE-6570B14DC1D2}" srcOrd="1" destOrd="0" parTransId="{F325F5B3-8252-4233-B6A0-2AD05F6A24CB}" sibTransId="{DC7688A5-17A5-45D2-B2AB-9EFEC515F1E3}"/>
    <dgm:cxn modelId="{9DC35AB5-3B6F-4AF6-90BC-BC179EE8F9C9}" type="presOf" srcId="{DC7688A5-17A5-45D2-B2AB-9EFEC515F1E3}" destId="{1E762990-47C0-4C91-97F6-7D739C43BCA5}" srcOrd="0" destOrd="0" presId="urn:microsoft.com/office/officeart/2005/8/layout/process1"/>
    <dgm:cxn modelId="{28A7E65D-0760-4FDF-A0B1-AC4917D63BD4}" type="presOf" srcId="{DC7688A5-17A5-45D2-B2AB-9EFEC515F1E3}" destId="{C91E10C0-872D-4757-A0CE-053E724FF1C4}" srcOrd="1" destOrd="0" presId="urn:microsoft.com/office/officeart/2005/8/layout/process1"/>
    <dgm:cxn modelId="{9C838A5C-DDC5-4407-91AE-26BFAAF9A3F1}" srcId="{1CFC667E-6534-4C69-A02A-E70425C3EE9C}" destId="{56602382-2D3B-4A26-9BA0-821683C6C48C}" srcOrd="2" destOrd="0" parTransId="{F7527CDC-FD0F-4A64-BBE6-0B7E5356C5A9}" sibTransId="{8E4C2F17-3EB9-4D66-A863-D3937330D026}"/>
    <dgm:cxn modelId="{359113FD-2C6A-40A5-BD6E-4B58CFE407BE}" type="presOf" srcId="{5C4EB8FC-2425-4777-B0BE-6570B14DC1D2}" destId="{60F7816E-1783-4C64-89B7-8CF60AC5DAE0}" srcOrd="0" destOrd="0" presId="urn:microsoft.com/office/officeart/2005/8/layout/process1"/>
    <dgm:cxn modelId="{AAC6A7C7-8668-499F-990A-799AEC2EEA13}" type="presOf" srcId="{1CFC667E-6534-4C69-A02A-E70425C3EE9C}" destId="{8B356EA8-C700-422A-818B-A7BD8458C8C1}" srcOrd="0" destOrd="0" presId="urn:microsoft.com/office/officeart/2005/8/layout/process1"/>
    <dgm:cxn modelId="{686C3D8E-82ED-4C95-8399-6A23264D20A0}" type="presOf" srcId="{CD1710C9-3C54-4F99-92B6-AD86EEE64FE1}" destId="{D0B9883F-2CD0-407B-B01E-E986F2CD4413}" srcOrd="0" destOrd="0" presId="urn:microsoft.com/office/officeart/2005/8/layout/process1"/>
    <dgm:cxn modelId="{80FECB0A-4180-420F-B8C2-A6E0740A5C4C}" srcId="{1CFC667E-6534-4C69-A02A-E70425C3EE9C}" destId="{6B131444-35BB-494C-A504-2B58E6AA28DD}" srcOrd="0" destOrd="0" parTransId="{D34FC7AD-9C70-41F7-84D7-11D45A0A05E5}" sibTransId="{CD1710C9-3C54-4F99-92B6-AD86EEE64FE1}"/>
    <dgm:cxn modelId="{F03997CE-72A3-4F6B-8224-77A07DC26012}" type="presOf" srcId="{56602382-2D3B-4A26-9BA0-821683C6C48C}" destId="{4C8DB7DE-3807-4FCB-84D9-C330DA0680F9}" srcOrd="0" destOrd="0" presId="urn:microsoft.com/office/officeart/2005/8/layout/process1"/>
    <dgm:cxn modelId="{0FE79C96-C0FF-4A2E-BE32-6E5531F53434}" type="presOf" srcId="{CD1710C9-3C54-4F99-92B6-AD86EEE64FE1}" destId="{0576979D-9678-4786-ABFA-AAAE60263421}" srcOrd="1" destOrd="0" presId="urn:microsoft.com/office/officeart/2005/8/layout/process1"/>
    <dgm:cxn modelId="{34DA2073-9856-4773-BC3E-554123801471}" type="presParOf" srcId="{8B356EA8-C700-422A-818B-A7BD8458C8C1}" destId="{1589C07E-C1AD-457C-9CA5-761A8604877F}" srcOrd="0" destOrd="0" presId="urn:microsoft.com/office/officeart/2005/8/layout/process1"/>
    <dgm:cxn modelId="{3F52DB90-0B4B-4489-A056-90428B34DAFC}" type="presParOf" srcId="{8B356EA8-C700-422A-818B-A7BD8458C8C1}" destId="{D0B9883F-2CD0-407B-B01E-E986F2CD4413}" srcOrd="1" destOrd="0" presId="urn:microsoft.com/office/officeart/2005/8/layout/process1"/>
    <dgm:cxn modelId="{F5A5F425-AE59-4DDF-B6E4-453FF6FB64F0}" type="presParOf" srcId="{D0B9883F-2CD0-407B-B01E-E986F2CD4413}" destId="{0576979D-9678-4786-ABFA-AAAE60263421}" srcOrd="0" destOrd="0" presId="urn:microsoft.com/office/officeart/2005/8/layout/process1"/>
    <dgm:cxn modelId="{5F75AD32-E200-4B27-9701-CC5D34811162}" type="presParOf" srcId="{8B356EA8-C700-422A-818B-A7BD8458C8C1}" destId="{60F7816E-1783-4C64-89B7-8CF60AC5DAE0}" srcOrd="2" destOrd="0" presId="urn:microsoft.com/office/officeart/2005/8/layout/process1"/>
    <dgm:cxn modelId="{1758C470-87F9-4610-ACC0-1672AAAF4C73}" type="presParOf" srcId="{8B356EA8-C700-422A-818B-A7BD8458C8C1}" destId="{1E762990-47C0-4C91-97F6-7D739C43BCA5}" srcOrd="3" destOrd="0" presId="urn:microsoft.com/office/officeart/2005/8/layout/process1"/>
    <dgm:cxn modelId="{129A6AFD-9FB1-4EC6-9275-FDC5DD910470}" type="presParOf" srcId="{1E762990-47C0-4C91-97F6-7D739C43BCA5}" destId="{C91E10C0-872D-4757-A0CE-053E724FF1C4}" srcOrd="0" destOrd="0" presId="urn:microsoft.com/office/officeart/2005/8/layout/process1"/>
    <dgm:cxn modelId="{534E03DE-F4B2-4594-A5B6-45CEEB6D4274}" type="presParOf" srcId="{8B356EA8-C700-422A-818B-A7BD8458C8C1}" destId="{4C8DB7DE-3807-4FCB-84D9-C330DA0680F9}" srcOrd="4"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F4DB1B-467B-460A-8AA0-C67A2A0C5EB9}" type="doc">
      <dgm:prSet loTypeId="urn:microsoft.com/office/officeart/2005/8/layout/process1" loCatId="process" qsTypeId="urn:microsoft.com/office/officeart/2005/8/quickstyle/simple1" qsCatId="simple" csTypeId="urn:microsoft.com/office/officeart/2005/8/colors/accent1_2" csCatId="accent1" phldr="1"/>
      <dgm:spPr/>
    </dgm:pt>
    <dgm:pt modelId="{6E8DF647-2EAA-447B-8E08-3ED124FF50CC}">
      <dgm:prSet custT="1"/>
      <dgm:spPr>
        <a:solidFill>
          <a:schemeClr val="bg2">
            <a:lumMod val="75000"/>
          </a:schemeClr>
        </a:solidFill>
      </dgm:spPr>
      <dgm:t>
        <a:bodyPr/>
        <a:lstStyle/>
        <a:p>
          <a:pPr rtl="0"/>
          <a:r>
            <a:rPr lang="el-GR" sz="4800" dirty="0" smtClean="0">
              <a:solidFill>
                <a:schemeClr val="tx1"/>
              </a:solidFill>
            </a:rPr>
            <a:t>Αποκτά γνώση που πηγάζει από την ενεργό συμμετοχή του.</a:t>
          </a:r>
          <a:endParaRPr lang="el-GR" sz="4800" dirty="0">
            <a:solidFill>
              <a:schemeClr val="tx1"/>
            </a:solidFill>
          </a:endParaRPr>
        </a:p>
      </dgm:t>
    </dgm:pt>
    <dgm:pt modelId="{9F372B1A-93E7-4D23-804F-F6D5139FEB7D}" type="parTrans" cxnId="{69EEFF73-D893-4242-A9E5-2285D07C281F}">
      <dgm:prSet/>
      <dgm:spPr/>
      <dgm:t>
        <a:bodyPr/>
        <a:lstStyle/>
        <a:p>
          <a:endParaRPr lang="el-GR"/>
        </a:p>
      </dgm:t>
    </dgm:pt>
    <dgm:pt modelId="{4AA52237-6D05-4290-81CF-3DC4860CC6C5}" type="sibTrans" cxnId="{69EEFF73-D893-4242-A9E5-2285D07C281F}">
      <dgm:prSet/>
      <dgm:spPr/>
      <dgm:t>
        <a:bodyPr/>
        <a:lstStyle/>
        <a:p>
          <a:endParaRPr lang="el-GR"/>
        </a:p>
      </dgm:t>
    </dgm:pt>
    <dgm:pt modelId="{82E491B0-671E-46FA-8262-B131D5D06D1F}" type="pres">
      <dgm:prSet presAssocID="{34F4DB1B-467B-460A-8AA0-C67A2A0C5EB9}" presName="Name0" presStyleCnt="0">
        <dgm:presLayoutVars>
          <dgm:dir/>
          <dgm:resizeHandles val="exact"/>
        </dgm:presLayoutVars>
      </dgm:prSet>
      <dgm:spPr/>
    </dgm:pt>
    <dgm:pt modelId="{0EE59147-6744-4CF2-ACC0-960B6FA167B9}" type="pres">
      <dgm:prSet presAssocID="{6E8DF647-2EAA-447B-8E08-3ED124FF50CC}" presName="node" presStyleLbl="node1" presStyleIdx="0" presStyleCnt="1" custScaleX="186668" custScaleY="296052" custLinFactNeighborX="2276" custLinFactNeighborY="7207">
        <dgm:presLayoutVars>
          <dgm:bulletEnabled val="1"/>
        </dgm:presLayoutVars>
      </dgm:prSet>
      <dgm:spPr/>
      <dgm:t>
        <a:bodyPr/>
        <a:lstStyle/>
        <a:p>
          <a:endParaRPr lang="el-GR"/>
        </a:p>
      </dgm:t>
    </dgm:pt>
  </dgm:ptLst>
  <dgm:cxnLst>
    <dgm:cxn modelId="{69EEFF73-D893-4242-A9E5-2285D07C281F}" srcId="{34F4DB1B-467B-460A-8AA0-C67A2A0C5EB9}" destId="{6E8DF647-2EAA-447B-8E08-3ED124FF50CC}" srcOrd="0" destOrd="0" parTransId="{9F372B1A-93E7-4D23-804F-F6D5139FEB7D}" sibTransId="{4AA52237-6D05-4290-81CF-3DC4860CC6C5}"/>
    <dgm:cxn modelId="{D8D85DC2-6F8B-4BE3-AD90-FAD5362F8A5D}" type="presOf" srcId="{6E8DF647-2EAA-447B-8E08-3ED124FF50CC}" destId="{0EE59147-6744-4CF2-ACC0-960B6FA167B9}" srcOrd="0" destOrd="0" presId="urn:microsoft.com/office/officeart/2005/8/layout/process1"/>
    <dgm:cxn modelId="{B2BDA66B-AB94-4ECD-9A4F-AE7A2A0E33FE}" type="presOf" srcId="{34F4DB1B-467B-460A-8AA0-C67A2A0C5EB9}" destId="{82E491B0-671E-46FA-8262-B131D5D06D1F}" srcOrd="0" destOrd="0" presId="urn:microsoft.com/office/officeart/2005/8/layout/process1"/>
    <dgm:cxn modelId="{A79FA843-11FA-44A3-9952-201E7981F6AB}" type="presParOf" srcId="{82E491B0-671E-46FA-8262-B131D5D06D1F}" destId="{0EE59147-6744-4CF2-ACC0-960B6FA167B9}" srcOrd="0"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89C07E-C1AD-457C-9CA5-761A8604877F}">
      <dsp:nvSpPr>
        <dsp:cNvPr id="0" name=""/>
        <dsp:cNvSpPr/>
      </dsp:nvSpPr>
      <dsp:spPr>
        <a:xfrm>
          <a:off x="6141" y="1049714"/>
          <a:ext cx="3341056" cy="3158911"/>
        </a:xfrm>
        <a:prstGeom prst="roundRect">
          <a:avLst>
            <a:gd name="adj" fmla="val 10000"/>
          </a:avLst>
        </a:prstGeom>
        <a:solidFill>
          <a:schemeClr val="bg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l-GR" sz="2200" kern="1200" dirty="0" smtClean="0">
              <a:solidFill>
                <a:schemeClr val="tx1"/>
              </a:solidFill>
            </a:rPr>
            <a:t>Αποκτά θάρρος, μαθαίνει να παρατηρεί, να υποστηρίζει, να κρίνει, να έχει </a:t>
          </a:r>
          <a:r>
            <a:rPr lang="el-GR" sz="2200" b="1" i="1" kern="1200" dirty="0" smtClean="0">
              <a:solidFill>
                <a:schemeClr val="tx1"/>
              </a:solidFill>
            </a:rPr>
            <a:t>πρωτοβουλία</a:t>
          </a:r>
          <a:r>
            <a:rPr lang="el-GR" sz="2200" kern="1200" dirty="0" smtClean="0">
              <a:solidFill>
                <a:schemeClr val="tx1"/>
              </a:solidFill>
            </a:rPr>
            <a:t>. </a:t>
          </a:r>
          <a:endParaRPr lang="el-GR" sz="2200" kern="1200" dirty="0">
            <a:solidFill>
              <a:schemeClr val="tx1"/>
            </a:solidFill>
          </a:endParaRPr>
        </a:p>
      </dsp:txBody>
      <dsp:txXfrm>
        <a:off x="6141" y="1049714"/>
        <a:ext cx="3341056" cy="3158911"/>
      </dsp:txXfrm>
    </dsp:sp>
    <dsp:sp modelId="{D0B9883F-2CD0-407B-B01E-E986F2CD4413}">
      <dsp:nvSpPr>
        <dsp:cNvPr id="0" name=""/>
        <dsp:cNvSpPr/>
      </dsp:nvSpPr>
      <dsp:spPr>
        <a:xfrm rot="43528">
          <a:off x="3478058" y="2437126"/>
          <a:ext cx="490894" cy="43592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l-GR" sz="1600" kern="1200"/>
        </a:p>
      </dsp:txBody>
      <dsp:txXfrm rot="43528">
        <a:off x="3478058" y="2437126"/>
        <a:ext cx="490894" cy="435923"/>
      </dsp:txXfrm>
    </dsp:sp>
    <dsp:sp modelId="{60F7816E-1783-4C64-89B7-8CF60AC5DAE0}">
      <dsp:nvSpPr>
        <dsp:cNvPr id="0" name=""/>
        <dsp:cNvSpPr/>
      </dsp:nvSpPr>
      <dsp:spPr>
        <a:xfrm>
          <a:off x="4077893" y="1106429"/>
          <a:ext cx="3058497" cy="3145021"/>
        </a:xfrm>
        <a:prstGeom prst="roundRect">
          <a:avLst>
            <a:gd name="adj" fmla="val 10000"/>
          </a:avLst>
        </a:prstGeom>
        <a:solidFill>
          <a:schemeClr val="bg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l-GR" sz="2100" b="1" i="1" kern="1200" dirty="0" smtClean="0">
              <a:solidFill>
                <a:schemeClr val="tx1"/>
              </a:solidFill>
            </a:rPr>
            <a:t>Μαθαίνει να οργανώνεται, να κερδίζει και να χάνει.</a:t>
          </a:r>
          <a:r>
            <a:rPr lang="el-GR" sz="2100" kern="1200" dirty="0" smtClean="0">
              <a:solidFill>
                <a:schemeClr val="tx1"/>
              </a:solidFill>
            </a:rPr>
            <a:t> </a:t>
          </a:r>
          <a:endParaRPr lang="el-GR" sz="2100" kern="1200" dirty="0">
            <a:solidFill>
              <a:schemeClr val="tx1"/>
            </a:solidFill>
          </a:endParaRPr>
        </a:p>
      </dsp:txBody>
      <dsp:txXfrm>
        <a:off x="4077893" y="1106429"/>
        <a:ext cx="3058497" cy="3145021"/>
      </dsp:txXfrm>
    </dsp:sp>
    <dsp:sp modelId="{1E762990-47C0-4C91-97F6-7D739C43BCA5}">
      <dsp:nvSpPr>
        <dsp:cNvPr id="0" name=""/>
        <dsp:cNvSpPr/>
      </dsp:nvSpPr>
      <dsp:spPr>
        <a:xfrm rot="21555575">
          <a:off x="7181550" y="2436718"/>
          <a:ext cx="605456" cy="43592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l-GR" sz="1600" kern="1200"/>
        </a:p>
      </dsp:txBody>
      <dsp:txXfrm rot="21555575">
        <a:off x="7181550" y="2436718"/>
        <a:ext cx="605456" cy="435923"/>
      </dsp:txXfrm>
    </dsp:sp>
    <dsp:sp modelId="{4C8DB7DE-3807-4FCB-84D9-C330DA0680F9}">
      <dsp:nvSpPr>
        <dsp:cNvPr id="0" name=""/>
        <dsp:cNvSpPr/>
      </dsp:nvSpPr>
      <dsp:spPr>
        <a:xfrm>
          <a:off x="7811901" y="1104636"/>
          <a:ext cx="3292718" cy="3049068"/>
        </a:xfrm>
        <a:prstGeom prst="roundRect">
          <a:avLst>
            <a:gd name="adj" fmla="val 10000"/>
          </a:avLst>
        </a:prstGeom>
        <a:solidFill>
          <a:schemeClr val="bg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R="0" lvl="0" algn="ctr" defTabSz="889000" rtl="0" eaLnBrk="1" fontAlgn="auto" latinLnBrk="0" hangingPunct="1">
            <a:lnSpc>
              <a:spcPct val="90000"/>
            </a:lnSpc>
            <a:spcBef>
              <a:spcPct val="0"/>
            </a:spcBef>
            <a:spcAft>
              <a:spcPct val="35000"/>
            </a:spcAft>
            <a:buClrTx/>
            <a:buSzTx/>
            <a:buFontTx/>
            <a:tabLst/>
            <a:defRPr/>
          </a:pPr>
          <a:r>
            <a:rPr lang="el-GR" sz="2000" kern="1200" dirty="0" smtClean="0">
              <a:solidFill>
                <a:schemeClr val="tx1">
                  <a:lumMod val="95000"/>
                  <a:lumOff val="5000"/>
                </a:schemeClr>
              </a:solidFill>
            </a:rPr>
            <a:t>Αναπτύσσει την </a:t>
          </a:r>
          <a:r>
            <a:rPr lang="el-GR" sz="2000" b="1" i="1" kern="1200" dirty="0" smtClean="0">
              <a:solidFill>
                <a:schemeClr val="tx1">
                  <a:lumMod val="95000"/>
                  <a:lumOff val="5000"/>
                </a:schemeClr>
              </a:solidFill>
            </a:rPr>
            <a:t>έκφραση</a:t>
          </a:r>
          <a:r>
            <a:rPr lang="el-GR" sz="2000" kern="1200" dirty="0" smtClean="0">
              <a:solidFill>
                <a:schemeClr val="tx1">
                  <a:lumMod val="95000"/>
                  <a:lumOff val="5000"/>
                </a:schemeClr>
              </a:solidFill>
            </a:rPr>
            <a:t> και την </a:t>
          </a:r>
          <a:r>
            <a:rPr lang="el-GR" sz="2000" b="1" i="1" kern="1200" dirty="0" smtClean="0">
              <a:solidFill>
                <a:schemeClr val="tx1">
                  <a:lumMod val="95000"/>
                  <a:lumOff val="5000"/>
                </a:schemeClr>
              </a:solidFill>
            </a:rPr>
            <a:t>φαντασία</a:t>
          </a:r>
          <a:r>
            <a:rPr lang="el-GR" sz="2000" kern="1200" dirty="0" smtClean="0">
              <a:solidFill>
                <a:schemeClr val="tx1">
                  <a:lumMod val="95000"/>
                  <a:lumOff val="5000"/>
                </a:schemeClr>
              </a:solidFill>
            </a:rPr>
            <a:t>, την </a:t>
          </a:r>
          <a:r>
            <a:rPr lang="el-GR" sz="2000" b="1" i="1" kern="1200" dirty="0" smtClean="0">
              <a:solidFill>
                <a:schemeClr val="tx1">
                  <a:lumMod val="95000"/>
                  <a:lumOff val="5000"/>
                </a:schemeClr>
              </a:solidFill>
            </a:rPr>
            <a:t>ευελιξία</a:t>
          </a:r>
          <a:r>
            <a:rPr lang="el-GR" sz="2000" kern="1200" dirty="0" smtClean="0">
              <a:solidFill>
                <a:schemeClr val="tx1">
                  <a:lumMod val="95000"/>
                  <a:lumOff val="5000"/>
                </a:schemeClr>
              </a:solidFill>
            </a:rPr>
            <a:t> σε διαφορετικές καταστάσεις.</a:t>
          </a:r>
        </a:p>
        <a:p>
          <a:pPr lvl="0" algn="ctr" defTabSz="889000" rtl="0">
            <a:lnSpc>
              <a:spcPct val="90000"/>
            </a:lnSpc>
            <a:spcBef>
              <a:spcPct val="0"/>
            </a:spcBef>
            <a:spcAft>
              <a:spcPct val="35000"/>
            </a:spcAft>
          </a:pPr>
          <a:endParaRPr lang="el-GR" sz="2000" kern="1200" dirty="0">
            <a:solidFill>
              <a:schemeClr val="tx1">
                <a:lumMod val="95000"/>
                <a:lumOff val="5000"/>
              </a:schemeClr>
            </a:solidFill>
          </a:endParaRPr>
        </a:p>
      </dsp:txBody>
      <dsp:txXfrm>
        <a:off x="7811901" y="1104636"/>
        <a:ext cx="3292718" cy="304906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E59147-6744-4CF2-ACC0-960B6FA167B9}">
      <dsp:nvSpPr>
        <dsp:cNvPr id="0" name=""/>
        <dsp:cNvSpPr/>
      </dsp:nvSpPr>
      <dsp:spPr>
        <a:xfrm>
          <a:off x="14616" y="0"/>
          <a:ext cx="7257039" cy="4650378"/>
        </a:xfrm>
        <a:prstGeom prst="roundRect">
          <a:avLst>
            <a:gd name="adj" fmla="val 10000"/>
          </a:avLst>
        </a:prstGeom>
        <a:solidFill>
          <a:schemeClr val="bg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el-GR" sz="4800" kern="1200" dirty="0" smtClean="0">
              <a:solidFill>
                <a:schemeClr val="tx1"/>
              </a:solidFill>
            </a:rPr>
            <a:t>Αποκτά γνώση που πηγάζει από την ενεργό συμμετοχή του.</a:t>
          </a:r>
          <a:endParaRPr lang="el-GR" sz="4800" kern="1200" dirty="0">
            <a:solidFill>
              <a:schemeClr val="tx1"/>
            </a:solidFill>
          </a:endParaRPr>
        </a:p>
      </dsp:txBody>
      <dsp:txXfrm>
        <a:off x="14616" y="0"/>
        <a:ext cx="7257039" cy="465037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6D394D-3D08-415D-97FC-6B58E14EF09A}" type="datetimeFigureOut">
              <a:rPr lang="el-GR" smtClean="0"/>
              <a:pPr/>
              <a:t>3/12/2014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AF80DB-980A-406D-B0AF-A839922A1EA8}" type="slidenum">
              <a:rPr lang="el-GR" smtClean="0"/>
              <a:pPr/>
              <a:t>‹#›</a:t>
            </a:fld>
            <a:endParaRPr lang="el-GR"/>
          </a:p>
        </p:txBody>
      </p:sp>
    </p:spTree>
    <p:extLst>
      <p:ext uri="{BB962C8B-B14F-4D97-AF65-F5344CB8AC3E}">
        <p14:creationId xmlns="" xmlns:p14="http://schemas.microsoft.com/office/powerpoint/2010/main" val="502454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1AF80DB-980A-406D-B0AF-A839922A1EA8}" type="slidenum">
              <a:rPr lang="el-GR" smtClean="0"/>
              <a:pPr/>
              <a:t>14</a:t>
            </a:fld>
            <a:endParaRPr lang="el-GR"/>
          </a:p>
        </p:txBody>
      </p:sp>
    </p:spTree>
    <p:extLst>
      <p:ext uri="{BB962C8B-B14F-4D97-AF65-F5344CB8AC3E}">
        <p14:creationId xmlns="" xmlns:p14="http://schemas.microsoft.com/office/powerpoint/2010/main" val="3748308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F1AF80DB-980A-406D-B0AF-A839922A1EA8}" type="slidenum">
              <a:rPr lang="el-GR" smtClean="0"/>
              <a:pPr/>
              <a:t>27</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F1AF80DB-980A-406D-B0AF-A839922A1EA8}" type="slidenum">
              <a:rPr lang="el-GR" smtClean="0"/>
              <a:pPr/>
              <a:t>37</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smtClean="0"/>
              <a:t>Στυλ κύριου τίτλου</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415F0807-FC77-4BE1-A624-55981F1BBD8F}" type="datetimeFigureOut">
              <a:rPr lang="el-GR" smtClean="0"/>
              <a:pPr/>
              <a:t>3/12/2014</a:t>
            </a:fld>
            <a:endParaRPr lang="el-GR"/>
          </a:p>
        </p:txBody>
      </p:sp>
      <p:sp>
        <p:nvSpPr>
          <p:cNvPr id="5" name="Footer Placeholder 4"/>
          <p:cNvSpPr>
            <a:spLocks noGrp="1"/>
          </p:cNvSpPr>
          <p:nvPr>
            <p:ph type="ftr" sz="quarter" idx="11"/>
          </p:nvPr>
        </p:nvSpPr>
        <p:spPr/>
        <p:txBody>
          <a:bodyPr/>
          <a:lstStyle/>
          <a:p>
            <a:endParaRPr lang="el-G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6B4B82D-1DB7-4CC2-906C-A8BB2626F011}" type="slidenum">
              <a:rPr lang="el-GR" smtClean="0"/>
              <a:pPr/>
              <a:t>‹#›</a:t>
            </a:fld>
            <a:endParaRPr lang="el-GR"/>
          </a:p>
        </p:txBody>
      </p:sp>
    </p:spTree>
    <p:extLst>
      <p:ext uri="{BB962C8B-B14F-4D97-AF65-F5344CB8AC3E}">
        <p14:creationId xmlns="" xmlns:p14="http://schemas.microsoft.com/office/powerpoint/2010/main" val="816132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415F0807-FC77-4BE1-A624-55981F1BBD8F}" type="datetimeFigureOut">
              <a:rPr lang="el-GR" smtClean="0"/>
              <a:pPr/>
              <a:t>3/12/2014</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6B4B82D-1DB7-4CC2-906C-A8BB2626F011}" type="slidenum">
              <a:rPr lang="el-GR" smtClean="0"/>
              <a:pPr/>
              <a:t>‹#›</a:t>
            </a:fld>
            <a:endParaRPr lang="el-GR"/>
          </a:p>
        </p:txBody>
      </p:sp>
    </p:spTree>
    <p:extLst>
      <p:ext uri="{BB962C8B-B14F-4D97-AF65-F5344CB8AC3E}">
        <p14:creationId xmlns="" xmlns:p14="http://schemas.microsoft.com/office/powerpoint/2010/main" val="2909486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smtClean="0"/>
              <a:t>Στυλ κύριου τίτλου</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415F0807-FC77-4BE1-A624-55981F1BBD8F}" type="datetimeFigureOut">
              <a:rPr lang="el-GR" smtClean="0"/>
              <a:pPr/>
              <a:t>3/12/2014</a:t>
            </a:fld>
            <a:endParaRPr lang="el-GR"/>
          </a:p>
        </p:txBody>
      </p:sp>
      <p:sp>
        <p:nvSpPr>
          <p:cNvPr id="5" name="Footer Placeholder 4"/>
          <p:cNvSpPr>
            <a:spLocks noGrp="1"/>
          </p:cNvSpPr>
          <p:nvPr>
            <p:ph type="ftr" sz="quarter" idx="11"/>
          </p:nvPr>
        </p:nvSpPr>
        <p:spPr/>
        <p:txBody>
          <a:bodyPr/>
          <a:lstStyle/>
          <a:p>
            <a:endParaRPr lang="el-G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6B4B82D-1DB7-4CC2-906C-A8BB2626F011}" type="slidenum">
              <a:rPr lang="el-GR" smtClean="0"/>
              <a:pPr/>
              <a:t>‹#›</a:t>
            </a:fld>
            <a:endParaRPr lang="el-G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528612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smtClean="0"/>
              <a:t>Στυλ κύριου τίτλου</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Στυλ υποδείγματος κειμένου</a:t>
            </a:r>
          </a:p>
        </p:txBody>
      </p:sp>
      <p:sp>
        <p:nvSpPr>
          <p:cNvPr id="5" name="Date Placeholder 4"/>
          <p:cNvSpPr>
            <a:spLocks noGrp="1"/>
          </p:cNvSpPr>
          <p:nvPr>
            <p:ph type="dt" sz="half" idx="10"/>
          </p:nvPr>
        </p:nvSpPr>
        <p:spPr/>
        <p:txBody>
          <a:bodyPr/>
          <a:lstStyle/>
          <a:p>
            <a:fld id="{415F0807-FC77-4BE1-A624-55981F1BBD8F}" type="datetimeFigureOut">
              <a:rPr lang="el-GR" smtClean="0"/>
              <a:pPr/>
              <a:t>3/12/2014</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6B4B82D-1DB7-4CC2-906C-A8BB2626F011}" type="slidenum">
              <a:rPr lang="el-GR" smtClean="0"/>
              <a:pPr/>
              <a:t>‹#›</a:t>
            </a:fld>
            <a:endParaRPr lang="el-GR"/>
          </a:p>
        </p:txBody>
      </p:sp>
    </p:spTree>
    <p:extLst>
      <p:ext uri="{BB962C8B-B14F-4D97-AF65-F5344CB8AC3E}">
        <p14:creationId xmlns="" xmlns:p14="http://schemas.microsoft.com/office/powerpoint/2010/main" val="1501916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smtClean="0"/>
              <a:t>Στυλ κύριου τίτλου</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Στυλ υποδείγματος κειμένου</a:t>
            </a:r>
          </a:p>
        </p:txBody>
      </p:sp>
      <p:sp>
        <p:nvSpPr>
          <p:cNvPr id="5" name="Date Placeholder 4"/>
          <p:cNvSpPr>
            <a:spLocks noGrp="1"/>
          </p:cNvSpPr>
          <p:nvPr>
            <p:ph type="dt" sz="half" idx="10"/>
          </p:nvPr>
        </p:nvSpPr>
        <p:spPr/>
        <p:txBody>
          <a:bodyPr/>
          <a:lstStyle/>
          <a:p>
            <a:fld id="{415F0807-FC77-4BE1-A624-55981F1BBD8F}" type="datetimeFigureOut">
              <a:rPr lang="el-GR" smtClean="0"/>
              <a:pPr/>
              <a:t>3/12/2014</a:t>
            </a:fld>
            <a:endParaRPr lang="el-GR"/>
          </a:p>
        </p:txBody>
      </p:sp>
      <p:sp>
        <p:nvSpPr>
          <p:cNvPr id="6" name="Footer Placeholder 5"/>
          <p:cNvSpPr>
            <a:spLocks noGrp="1"/>
          </p:cNvSpPr>
          <p:nvPr>
            <p:ph type="ftr" sz="quarter" idx="11"/>
          </p:nvPr>
        </p:nvSpPr>
        <p:spPr/>
        <p:txBody>
          <a:bodyPr/>
          <a:lstStyle/>
          <a:p>
            <a:endParaRPr lang="el-G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6B4B82D-1DB7-4CC2-906C-A8BB2626F011}" type="slidenum">
              <a:rPr lang="el-GR" smtClean="0"/>
              <a:pPr/>
              <a:t>‹#›</a:t>
            </a:fld>
            <a:endParaRPr lang="el-G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1568753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smtClean="0"/>
              <a:t>Στυλ κύριου τίτλου</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Στυλ υποδείγματος κειμένου</a:t>
            </a:r>
          </a:p>
        </p:txBody>
      </p:sp>
      <p:sp>
        <p:nvSpPr>
          <p:cNvPr id="5" name="Date Placeholder 4"/>
          <p:cNvSpPr>
            <a:spLocks noGrp="1"/>
          </p:cNvSpPr>
          <p:nvPr>
            <p:ph type="dt" sz="half" idx="10"/>
          </p:nvPr>
        </p:nvSpPr>
        <p:spPr/>
        <p:txBody>
          <a:bodyPr/>
          <a:lstStyle/>
          <a:p>
            <a:fld id="{415F0807-FC77-4BE1-A624-55981F1BBD8F}" type="datetimeFigureOut">
              <a:rPr lang="el-GR" smtClean="0"/>
              <a:pPr/>
              <a:t>3/12/2014</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6B4B82D-1DB7-4CC2-906C-A8BB2626F011}" type="slidenum">
              <a:rPr lang="el-GR" smtClean="0"/>
              <a:pPr/>
              <a:t>‹#›</a:t>
            </a:fld>
            <a:endParaRPr lang="el-GR"/>
          </a:p>
        </p:txBody>
      </p:sp>
    </p:spTree>
    <p:extLst>
      <p:ext uri="{BB962C8B-B14F-4D97-AF65-F5344CB8AC3E}">
        <p14:creationId xmlns="" xmlns:p14="http://schemas.microsoft.com/office/powerpoint/2010/main" val="1563169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415F0807-FC77-4BE1-A624-55981F1BBD8F}" type="datetimeFigureOut">
              <a:rPr lang="el-GR" smtClean="0"/>
              <a:pPr/>
              <a:t>3/12/2014</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B4B82D-1DB7-4CC2-906C-A8BB2626F011}" type="slidenum">
              <a:rPr lang="el-GR" smtClean="0"/>
              <a:pPr/>
              <a:t>‹#›</a:t>
            </a:fld>
            <a:endParaRPr lang="el-GR"/>
          </a:p>
        </p:txBody>
      </p:sp>
    </p:spTree>
    <p:extLst>
      <p:ext uri="{BB962C8B-B14F-4D97-AF65-F5344CB8AC3E}">
        <p14:creationId xmlns="" xmlns:p14="http://schemas.microsoft.com/office/powerpoint/2010/main" val="73833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415F0807-FC77-4BE1-A624-55981F1BBD8F}" type="datetimeFigureOut">
              <a:rPr lang="el-GR" smtClean="0"/>
              <a:pPr/>
              <a:t>3/12/2014</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B4B82D-1DB7-4CC2-906C-A8BB2626F011}" type="slidenum">
              <a:rPr lang="el-GR" smtClean="0"/>
              <a:pPr/>
              <a:t>‹#›</a:t>
            </a:fld>
            <a:endParaRPr lang="el-GR"/>
          </a:p>
        </p:txBody>
      </p:sp>
    </p:spTree>
    <p:extLst>
      <p:ext uri="{BB962C8B-B14F-4D97-AF65-F5344CB8AC3E}">
        <p14:creationId xmlns="" xmlns:p14="http://schemas.microsoft.com/office/powerpoint/2010/main" val="947844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smtClean="0"/>
              <a:t>Στυλ κύριου τίτλου</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415F0807-FC77-4BE1-A624-55981F1BBD8F}" type="datetimeFigureOut">
              <a:rPr lang="el-GR" smtClean="0"/>
              <a:pPr/>
              <a:t>3/12/2014</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B4B82D-1DB7-4CC2-906C-A8BB2626F011}" type="slidenum">
              <a:rPr lang="el-GR" smtClean="0"/>
              <a:pPr/>
              <a:t>‹#›</a:t>
            </a:fld>
            <a:endParaRPr lang="el-GR"/>
          </a:p>
        </p:txBody>
      </p:sp>
    </p:spTree>
    <p:extLst>
      <p:ext uri="{BB962C8B-B14F-4D97-AF65-F5344CB8AC3E}">
        <p14:creationId xmlns="" xmlns:p14="http://schemas.microsoft.com/office/powerpoint/2010/main" val="2934029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415F0807-FC77-4BE1-A624-55981F1BBD8F}" type="datetimeFigureOut">
              <a:rPr lang="el-GR" smtClean="0"/>
              <a:pPr/>
              <a:t>3/12/2014</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6B4B82D-1DB7-4CC2-906C-A8BB2626F011}" type="slidenum">
              <a:rPr lang="el-GR" smtClean="0"/>
              <a:pPr/>
              <a:t>‹#›</a:t>
            </a:fld>
            <a:endParaRPr lang="el-GR"/>
          </a:p>
        </p:txBody>
      </p:sp>
    </p:spTree>
    <p:extLst>
      <p:ext uri="{BB962C8B-B14F-4D97-AF65-F5344CB8AC3E}">
        <p14:creationId xmlns="" xmlns:p14="http://schemas.microsoft.com/office/powerpoint/2010/main" val="3340074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415F0807-FC77-4BE1-A624-55981F1BBD8F}" type="datetimeFigureOut">
              <a:rPr lang="el-GR" smtClean="0"/>
              <a:pPr/>
              <a:t>3/12/2014</a:t>
            </a:fld>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6B4B82D-1DB7-4CC2-906C-A8BB2626F011}" type="slidenum">
              <a:rPr lang="el-GR" smtClean="0"/>
              <a:pPr/>
              <a:t>‹#›</a:t>
            </a:fld>
            <a:endParaRPr lang="el-GR"/>
          </a:p>
        </p:txBody>
      </p:sp>
    </p:spTree>
    <p:extLst>
      <p:ext uri="{BB962C8B-B14F-4D97-AF65-F5344CB8AC3E}">
        <p14:creationId xmlns="" xmlns:p14="http://schemas.microsoft.com/office/powerpoint/2010/main" val="3807079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415F0807-FC77-4BE1-A624-55981F1BBD8F}" type="datetimeFigureOut">
              <a:rPr lang="el-GR" smtClean="0"/>
              <a:pPr/>
              <a:t>3/12/2014</a:t>
            </a:fld>
            <a:endParaRPr lang="el-GR"/>
          </a:p>
        </p:txBody>
      </p:sp>
      <p:sp>
        <p:nvSpPr>
          <p:cNvPr id="8" name="Footer Placeholder 7"/>
          <p:cNvSpPr>
            <a:spLocks noGrp="1"/>
          </p:cNvSpPr>
          <p:nvPr>
            <p:ph type="ftr" sz="quarter" idx="11"/>
          </p:nvPr>
        </p:nvSpPr>
        <p:spPr/>
        <p:txBody>
          <a:bodyPr/>
          <a:lstStyle/>
          <a:p>
            <a:endParaRPr lang="el-G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6B4B82D-1DB7-4CC2-906C-A8BB2626F011}" type="slidenum">
              <a:rPr lang="el-GR" smtClean="0"/>
              <a:pPr/>
              <a:t>‹#›</a:t>
            </a:fld>
            <a:endParaRPr lang="el-GR"/>
          </a:p>
        </p:txBody>
      </p:sp>
    </p:spTree>
    <p:extLst>
      <p:ext uri="{BB962C8B-B14F-4D97-AF65-F5344CB8AC3E}">
        <p14:creationId xmlns="" xmlns:p14="http://schemas.microsoft.com/office/powerpoint/2010/main" val="1428305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415F0807-FC77-4BE1-A624-55981F1BBD8F}" type="datetimeFigureOut">
              <a:rPr lang="el-GR" smtClean="0"/>
              <a:pPr/>
              <a:t>3/12/2014</a:t>
            </a:fld>
            <a:endParaRPr lang="el-GR"/>
          </a:p>
        </p:txBody>
      </p:sp>
      <p:sp>
        <p:nvSpPr>
          <p:cNvPr id="4" name="Footer Placeholder 3"/>
          <p:cNvSpPr>
            <a:spLocks noGrp="1"/>
          </p:cNvSpPr>
          <p:nvPr>
            <p:ph type="ftr" sz="quarter" idx="11"/>
          </p:nvPr>
        </p:nvSpPr>
        <p:spPr/>
        <p:txBody>
          <a:bodyPr/>
          <a:lstStyle/>
          <a:p>
            <a:endParaRPr lang="el-G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B4B82D-1DB7-4CC2-906C-A8BB2626F011}" type="slidenum">
              <a:rPr lang="el-GR" smtClean="0"/>
              <a:pPr/>
              <a:t>‹#›</a:t>
            </a:fld>
            <a:endParaRPr lang="el-GR"/>
          </a:p>
        </p:txBody>
      </p:sp>
    </p:spTree>
    <p:extLst>
      <p:ext uri="{BB962C8B-B14F-4D97-AF65-F5344CB8AC3E}">
        <p14:creationId xmlns="" xmlns:p14="http://schemas.microsoft.com/office/powerpoint/2010/main" val="4086855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5F0807-FC77-4BE1-A624-55981F1BBD8F}" type="datetimeFigureOut">
              <a:rPr lang="el-GR" smtClean="0"/>
              <a:pPr/>
              <a:t>3/12/2014</a:t>
            </a:fld>
            <a:endParaRPr lang="el-GR"/>
          </a:p>
        </p:txBody>
      </p:sp>
      <p:sp>
        <p:nvSpPr>
          <p:cNvPr id="3" name="Footer Placeholder 2"/>
          <p:cNvSpPr>
            <a:spLocks noGrp="1"/>
          </p:cNvSpPr>
          <p:nvPr>
            <p:ph type="ftr" sz="quarter" idx="11"/>
          </p:nvPr>
        </p:nvSpPr>
        <p:spPr/>
        <p:txBody>
          <a:bodyPr/>
          <a:lstStyle/>
          <a:p>
            <a:endParaRPr lang="el-G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6B4B82D-1DB7-4CC2-906C-A8BB2626F011}" type="slidenum">
              <a:rPr lang="el-GR" smtClean="0"/>
              <a:pPr/>
              <a:t>‹#›</a:t>
            </a:fld>
            <a:endParaRPr lang="el-GR"/>
          </a:p>
        </p:txBody>
      </p:sp>
    </p:spTree>
    <p:extLst>
      <p:ext uri="{BB962C8B-B14F-4D97-AF65-F5344CB8AC3E}">
        <p14:creationId xmlns="" xmlns:p14="http://schemas.microsoft.com/office/powerpoint/2010/main" val="2425117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smtClean="0"/>
              <a:t>Στυλ κύριου τίτλου</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415F0807-FC77-4BE1-A624-55981F1BBD8F}" type="datetimeFigureOut">
              <a:rPr lang="el-GR" smtClean="0"/>
              <a:pPr/>
              <a:t>3/12/2014</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B4B82D-1DB7-4CC2-906C-A8BB2626F011}" type="slidenum">
              <a:rPr lang="el-GR" smtClean="0"/>
              <a:pPr/>
              <a:t>‹#›</a:t>
            </a:fld>
            <a:endParaRPr lang="el-GR"/>
          </a:p>
        </p:txBody>
      </p:sp>
    </p:spTree>
    <p:extLst>
      <p:ext uri="{BB962C8B-B14F-4D97-AF65-F5344CB8AC3E}">
        <p14:creationId xmlns="" xmlns:p14="http://schemas.microsoft.com/office/powerpoint/2010/main" val="3105898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415F0807-FC77-4BE1-A624-55981F1BBD8F}" type="datetimeFigureOut">
              <a:rPr lang="el-GR" smtClean="0"/>
              <a:pPr/>
              <a:t>3/12/2014</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6B4B82D-1DB7-4CC2-906C-A8BB2626F011}" type="slidenum">
              <a:rPr lang="el-GR" smtClean="0"/>
              <a:pPr/>
              <a:t>‹#›</a:t>
            </a:fld>
            <a:endParaRPr lang="el-GR"/>
          </a:p>
        </p:txBody>
      </p:sp>
    </p:spTree>
    <p:extLst>
      <p:ext uri="{BB962C8B-B14F-4D97-AF65-F5344CB8AC3E}">
        <p14:creationId xmlns="" xmlns:p14="http://schemas.microsoft.com/office/powerpoint/2010/main" val="542247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15F0807-FC77-4BE1-A624-55981F1BBD8F}" type="datetimeFigureOut">
              <a:rPr lang="el-GR" smtClean="0"/>
              <a:pPr/>
              <a:t>3/12/2014</a:t>
            </a:fld>
            <a:endParaRPr lang="el-G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6B4B82D-1DB7-4CC2-906C-A8BB2626F011}" type="slidenum">
              <a:rPr lang="el-GR" smtClean="0"/>
              <a:pPr/>
              <a:t>‹#›</a:t>
            </a:fld>
            <a:endParaRPr lang="el-GR"/>
          </a:p>
        </p:txBody>
      </p:sp>
    </p:spTree>
    <p:extLst>
      <p:ext uri="{BB962C8B-B14F-4D97-AF65-F5344CB8AC3E}">
        <p14:creationId xmlns="" xmlns:p14="http://schemas.microsoft.com/office/powerpoint/2010/main" val="23476752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1.bp.blogspot.com/-AxLm-MAkBJ0/UnycRjZ-g8I/AAAAAAAAAC4/mkxOw02SgrA/s1600/DSC00973.JPG"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tavrolexo"/>
          <p:cNvPicPr>
            <a:picLocks noChangeAspect="1" noChangeArrowheads="1"/>
          </p:cNvPicPr>
          <p:nvPr/>
        </p:nvPicPr>
        <p:blipFill>
          <a:blip r:embed="rId2" cstate="print"/>
          <a:srcRect/>
          <a:stretch>
            <a:fillRect/>
          </a:stretch>
        </p:blipFill>
        <p:spPr bwMode="auto">
          <a:xfrm rot="518182">
            <a:off x="7805575" y="2899653"/>
            <a:ext cx="3093094" cy="2473609"/>
          </a:xfrm>
          <a:prstGeom prst="rect">
            <a:avLst/>
          </a:prstGeom>
          <a:noFill/>
        </p:spPr>
      </p:pic>
      <p:pic>
        <p:nvPicPr>
          <p:cNvPr id="4" name="Picture 2" descr="koutso"/>
          <p:cNvPicPr>
            <a:picLocks noChangeAspect="1" noChangeArrowheads="1"/>
          </p:cNvPicPr>
          <p:nvPr/>
        </p:nvPicPr>
        <p:blipFill>
          <a:blip r:embed="rId3" cstate="print"/>
          <a:srcRect/>
          <a:stretch>
            <a:fillRect/>
          </a:stretch>
        </p:blipFill>
        <p:spPr bwMode="auto">
          <a:xfrm rot="21445643">
            <a:off x="4466960" y="1751660"/>
            <a:ext cx="3119540" cy="2337471"/>
          </a:xfrm>
          <a:prstGeom prst="rect">
            <a:avLst/>
          </a:prstGeom>
          <a:noFill/>
        </p:spPr>
      </p:pic>
      <p:pic>
        <p:nvPicPr>
          <p:cNvPr id="5" name="Picture 2" descr="τουίστερ"/>
          <p:cNvPicPr>
            <a:picLocks noChangeAspect="1" noChangeArrowheads="1"/>
          </p:cNvPicPr>
          <p:nvPr/>
        </p:nvPicPr>
        <p:blipFill>
          <a:blip r:embed="rId4" cstate="print"/>
          <a:srcRect/>
          <a:stretch>
            <a:fillRect/>
          </a:stretch>
        </p:blipFill>
        <p:spPr bwMode="auto">
          <a:xfrm>
            <a:off x="1915886" y="4206240"/>
            <a:ext cx="3801360" cy="2265473"/>
          </a:xfrm>
          <a:prstGeom prst="rect">
            <a:avLst/>
          </a:prstGeom>
          <a:noFill/>
        </p:spPr>
      </p:pic>
      <p:sp>
        <p:nvSpPr>
          <p:cNvPr id="7" name="Ορθογώνιο 6"/>
          <p:cNvSpPr/>
          <p:nvPr/>
        </p:nvSpPr>
        <p:spPr>
          <a:xfrm>
            <a:off x="2177353" y="616777"/>
            <a:ext cx="8081345" cy="1017772"/>
          </a:xfrm>
          <a:prstGeom prst="rect">
            <a:avLst/>
          </a:prstGeom>
          <a:effectLst>
            <a:glow rad="228600">
              <a:schemeClr val="accent5">
                <a:satMod val="175000"/>
                <a:alpha val="40000"/>
              </a:schemeClr>
            </a:glow>
          </a:effectLst>
        </p:spPr>
        <p:txBody>
          <a:bodyPr wrap="square">
            <a:prstTxWarp prst="textCascadeUp">
              <a:avLst/>
            </a:prstTxWarp>
            <a:spAutoFit/>
          </a:bodyPr>
          <a:lstStyle/>
          <a:p>
            <a:pPr algn="ctr"/>
            <a:r>
              <a:rPr lang="el-GR" sz="3600" b="1" dirty="0">
                <a:ln w="12700">
                  <a:solidFill>
                    <a:schemeClr val="accent4">
                      <a:lumMod val="75000"/>
                    </a:schemeClr>
                  </a:solidFill>
                  <a:prstDash val="solid"/>
                </a:ln>
                <a:solidFill>
                  <a:srgbClr val="00B050"/>
                </a:solidFill>
                <a:effectLst>
                  <a:glow rad="228600">
                    <a:schemeClr val="accent2">
                      <a:satMod val="175000"/>
                      <a:alpha val="40000"/>
                    </a:schemeClr>
                  </a:glow>
                </a:effectLst>
                <a:latin typeface="Batang" panose="02030600000101010101" pitchFamily="18" charset="-127"/>
                <a:ea typeface="Batang" panose="02030600000101010101" pitchFamily="18" charset="-127"/>
              </a:rPr>
              <a:t>Ένα σχολείο σαν </a:t>
            </a:r>
            <a:r>
              <a:rPr lang="el-GR" sz="3600" b="1" dirty="0" smtClean="0">
                <a:ln w="12700">
                  <a:solidFill>
                    <a:schemeClr val="accent4">
                      <a:lumMod val="75000"/>
                    </a:schemeClr>
                  </a:solidFill>
                  <a:prstDash val="solid"/>
                </a:ln>
                <a:solidFill>
                  <a:srgbClr val="00B050"/>
                </a:solidFill>
                <a:effectLst>
                  <a:glow rad="228600">
                    <a:schemeClr val="accent2">
                      <a:satMod val="175000"/>
                      <a:alpha val="40000"/>
                    </a:schemeClr>
                  </a:glow>
                </a:effectLst>
                <a:latin typeface="Batang" panose="02030600000101010101" pitchFamily="18" charset="-127"/>
                <a:ea typeface="Batang" panose="02030600000101010101" pitchFamily="18" charset="-127"/>
              </a:rPr>
              <a:t>ζωγραφιά</a:t>
            </a:r>
            <a:endParaRPr lang="el-GR" sz="3600" b="1" dirty="0">
              <a:ln w="12700">
                <a:solidFill>
                  <a:schemeClr val="accent4">
                    <a:lumMod val="75000"/>
                  </a:schemeClr>
                </a:solidFill>
                <a:prstDash val="solid"/>
              </a:ln>
              <a:solidFill>
                <a:srgbClr val="00B050"/>
              </a:solidFill>
              <a:effectLst>
                <a:glow rad="228600">
                  <a:schemeClr val="accent2">
                    <a:satMod val="175000"/>
                    <a:alpha val="40000"/>
                  </a:schemeClr>
                </a:glow>
              </a:effectLst>
              <a:latin typeface="Batang" panose="02030600000101010101" pitchFamily="18" charset="-127"/>
              <a:ea typeface="Batang" panose="02030600000101010101" pitchFamily="18" charset="-127"/>
            </a:endParaRPr>
          </a:p>
        </p:txBody>
      </p:sp>
    </p:spTree>
    <p:extLst>
      <p:ext uri="{BB962C8B-B14F-4D97-AF65-F5344CB8AC3E}">
        <p14:creationId xmlns="" xmlns:p14="http://schemas.microsoft.com/office/powerpoint/2010/main" val="1898616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837425" y="1151923"/>
            <a:ext cx="7893715" cy="4524315"/>
          </a:xfrm>
          <a:prstGeom prst="rect">
            <a:avLst/>
          </a:prstGeom>
        </p:spPr>
        <p:txBody>
          <a:bodyPr wrap="square">
            <a:spAutoFit/>
          </a:bodyPr>
          <a:lstStyle/>
          <a:p>
            <a:r>
              <a:rPr lang="el-GR" sz="4400" dirty="0">
                <a:solidFill>
                  <a:srgbClr val="000000"/>
                </a:solidFill>
                <a:latin typeface="Batang" panose="02030600000101010101" pitchFamily="18" charset="-127"/>
                <a:ea typeface="Batang" panose="02030600000101010101" pitchFamily="18" charset="-127"/>
              </a:rPr>
              <a:t>αναπτύσσει </a:t>
            </a:r>
            <a:endParaRPr lang="el-GR" sz="4400" dirty="0" smtClean="0">
              <a:solidFill>
                <a:srgbClr val="000000"/>
              </a:solidFill>
              <a:latin typeface="Batang" panose="02030600000101010101" pitchFamily="18" charset="-127"/>
              <a:ea typeface="Batang" panose="02030600000101010101" pitchFamily="18" charset="-127"/>
            </a:endParaRPr>
          </a:p>
          <a:p>
            <a:endParaRPr lang="el-GR" sz="4400" dirty="0" smtClean="0">
              <a:solidFill>
                <a:srgbClr val="000000"/>
              </a:solidFill>
              <a:latin typeface="Batang" panose="02030600000101010101" pitchFamily="18" charset="-127"/>
              <a:ea typeface="Batang" panose="02030600000101010101" pitchFamily="18" charset="-127"/>
            </a:endParaRPr>
          </a:p>
          <a:p>
            <a:pPr marL="457200" indent="-457200">
              <a:buFont typeface="Wingdings" panose="05000000000000000000" pitchFamily="2" charset="2"/>
              <a:buChar char="Ø"/>
            </a:pPr>
            <a:r>
              <a:rPr lang="el-GR" sz="4400" dirty="0" smtClean="0">
                <a:solidFill>
                  <a:srgbClr val="000000"/>
                </a:solidFill>
                <a:latin typeface="Batang" panose="02030600000101010101" pitchFamily="18" charset="-127"/>
                <a:ea typeface="Batang" panose="02030600000101010101" pitchFamily="18" charset="-127"/>
              </a:rPr>
              <a:t>       κοινωνική </a:t>
            </a:r>
            <a:r>
              <a:rPr lang="el-GR" sz="4400" dirty="0">
                <a:solidFill>
                  <a:srgbClr val="000000"/>
                </a:solidFill>
                <a:latin typeface="Batang" panose="02030600000101010101" pitchFamily="18" charset="-127"/>
                <a:ea typeface="Batang" panose="02030600000101010101" pitchFamily="18" charset="-127"/>
              </a:rPr>
              <a:t>επίγνωση </a:t>
            </a:r>
            <a:endParaRPr lang="el-GR" sz="4400" dirty="0" smtClean="0">
              <a:solidFill>
                <a:srgbClr val="000000"/>
              </a:solidFill>
              <a:latin typeface="Batang" panose="02030600000101010101" pitchFamily="18" charset="-127"/>
              <a:ea typeface="Batang" panose="02030600000101010101" pitchFamily="18" charset="-127"/>
            </a:endParaRPr>
          </a:p>
          <a:p>
            <a:r>
              <a:rPr lang="el-GR" sz="4400" dirty="0" smtClean="0">
                <a:solidFill>
                  <a:srgbClr val="000000"/>
                </a:solidFill>
                <a:latin typeface="Batang" panose="02030600000101010101" pitchFamily="18" charset="-127"/>
                <a:ea typeface="Batang" panose="02030600000101010101" pitchFamily="18" charset="-127"/>
              </a:rPr>
              <a:t> </a:t>
            </a:r>
          </a:p>
          <a:p>
            <a:pPr marL="3657600" lvl="7" indent="-457200">
              <a:buFont typeface="Wingdings" panose="05000000000000000000" pitchFamily="2" charset="2"/>
              <a:buChar char="Ø"/>
            </a:pPr>
            <a:r>
              <a:rPr lang="el-GR" sz="4400" dirty="0" smtClean="0">
                <a:solidFill>
                  <a:srgbClr val="000000"/>
                </a:solidFill>
                <a:latin typeface="Batang" panose="02030600000101010101" pitchFamily="18" charset="-127"/>
                <a:ea typeface="Batang" panose="02030600000101010101" pitchFamily="18" charset="-127"/>
              </a:rPr>
              <a:t>και συνείδηση</a:t>
            </a:r>
            <a:endParaRPr lang="el-GR" sz="4400" dirty="0">
              <a:latin typeface="Batang" panose="02030600000101010101" pitchFamily="18" charset="-127"/>
              <a:ea typeface="Batang" panose="02030600000101010101" pitchFamily="18" charset="-127"/>
            </a:endParaRPr>
          </a:p>
          <a:p>
            <a:endParaRPr lang="el-GR" sz="3600" dirty="0">
              <a:solidFill>
                <a:srgbClr val="000000"/>
              </a:solidFill>
              <a:latin typeface="Batang" panose="02030600000101010101" pitchFamily="18" charset="-127"/>
              <a:ea typeface="Batang" panose="02030600000101010101" pitchFamily="18" charset="-127"/>
            </a:endParaRPr>
          </a:p>
          <a:p>
            <a:r>
              <a:rPr lang="el-GR" sz="3200" dirty="0" smtClean="0">
                <a:solidFill>
                  <a:srgbClr val="000000"/>
                </a:solidFill>
                <a:latin typeface="Batang" panose="02030600000101010101" pitchFamily="18" charset="-127"/>
                <a:ea typeface="Batang" panose="02030600000101010101" pitchFamily="18" charset="-127"/>
              </a:rPr>
              <a:t>   </a:t>
            </a:r>
            <a:endParaRPr lang="el-GR" sz="3200" dirty="0"/>
          </a:p>
        </p:txBody>
      </p:sp>
    </p:spTree>
    <p:extLst>
      <p:ext uri="{BB962C8B-B14F-4D97-AF65-F5344CB8AC3E}">
        <p14:creationId xmlns="" xmlns:p14="http://schemas.microsoft.com/office/powerpoint/2010/main" val="398441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 calcmode="lin" valueType="num">
                                      <p:cBhvr additive="base">
                                        <p:cTn id="29"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323070" y="1095801"/>
            <a:ext cx="8527809" cy="3477875"/>
          </a:xfrm>
          <a:prstGeom prst="rect">
            <a:avLst/>
          </a:prstGeom>
          <a:scene3d>
            <a:camera prst="perspectiveLeft"/>
            <a:lightRig rig="threePt" dir="t"/>
          </a:scene3d>
        </p:spPr>
        <p:txBody>
          <a:bodyPr wrap="square">
            <a:spAutoFit/>
          </a:bodyPr>
          <a:lstStyle/>
          <a:p>
            <a:r>
              <a:rPr lang="el-GR" sz="4400" dirty="0">
                <a:solidFill>
                  <a:srgbClr val="000000"/>
                </a:solidFill>
                <a:latin typeface="Batang" panose="02030600000101010101" pitchFamily="18" charset="-127"/>
                <a:ea typeface="Batang" panose="02030600000101010101" pitchFamily="18" charset="-127"/>
              </a:rPr>
              <a:t>και δημιουργεί </a:t>
            </a:r>
            <a:r>
              <a:rPr lang="el-GR" sz="4400" dirty="0" smtClean="0">
                <a:solidFill>
                  <a:srgbClr val="000000"/>
                </a:solidFill>
                <a:latin typeface="Batang" panose="02030600000101010101" pitchFamily="18" charset="-127"/>
                <a:ea typeface="Batang" panose="02030600000101010101" pitchFamily="18" charset="-127"/>
              </a:rPr>
              <a:t>ευκαιρίες</a:t>
            </a:r>
          </a:p>
          <a:p>
            <a:r>
              <a:rPr lang="el-GR" sz="4400" dirty="0" smtClean="0">
                <a:solidFill>
                  <a:srgbClr val="000000"/>
                </a:solidFill>
                <a:latin typeface="Batang" panose="02030600000101010101" pitchFamily="18" charset="-127"/>
                <a:ea typeface="Batang" panose="02030600000101010101" pitchFamily="18" charset="-127"/>
              </a:rPr>
              <a:t> </a:t>
            </a:r>
          </a:p>
          <a:p>
            <a:r>
              <a:rPr lang="el-GR" sz="4400" dirty="0" smtClean="0">
                <a:solidFill>
                  <a:srgbClr val="000000"/>
                </a:solidFill>
                <a:latin typeface="Batang" panose="02030600000101010101" pitchFamily="18" charset="-127"/>
                <a:ea typeface="Batang" panose="02030600000101010101" pitchFamily="18" charset="-127"/>
              </a:rPr>
              <a:t>διερεύνησης εννοιών, όπως </a:t>
            </a:r>
          </a:p>
          <a:p>
            <a:endParaRPr lang="el-GR" sz="4400" dirty="0" smtClean="0">
              <a:solidFill>
                <a:srgbClr val="000000"/>
              </a:solidFill>
              <a:latin typeface="Batang" panose="02030600000101010101" pitchFamily="18" charset="-127"/>
              <a:ea typeface="Batang" panose="02030600000101010101" pitchFamily="18" charset="-127"/>
            </a:endParaRPr>
          </a:p>
          <a:p>
            <a:r>
              <a:rPr lang="el-GR" sz="4400" dirty="0" smtClean="0">
                <a:latin typeface="Batang" panose="02030600000101010101" pitchFamily="18" charset="-127"/>
                <a:ea typeface="Batang" panose="02030600000101010101" pitchFamily="18" charset="-127"/>
              </a:rPr>
              <a:t>η</a:t>
            </a:r>
            <a:r>
              <a:rPr lang="el-GR" sz="4400" dirty="0" smtClean="0">
                <a:solidFill>
                  <a:schemeClr val="accent1"/>
                </a:solidFill>
                <a:latin typeface="Batang" panose="02030600000101010101" pitchFamily="18" charset="-127"/>
                <a:ea typeface="Batang" panose="02030600000101010101" pitchFamily="18" charset="-127"/>
              </a:rPr>
              <a:t> </a:t>
            </a:r>
            <a:r>
              <a:rPr lang="el-GR" sz="4400" b="1" dirty="0">
                <a:solidFill>
                  <a:srgbClr val="F84224"/>
                </a:solidFill>
                <a:latin typeface="Batang" panose="02030600000101010101" pitchFamily="18" charset="-127"/>
                <a:ea typeface="Batang" panose="02030600000101010101" pitchFamily="18" charset="-127"/>
              </a:rPr>
              <a:t>δικαιοσύνη</a:t>
            </a:r>
            <a:r>
              <a:rPr lang="el-GR" sz="4400" dirty="0">
                <a:solidFill>
                  <a:srgbClr val="000000"/>
                </a:solidFill>
                <a:latin typeface="Batang" panose="02030600000101010101" pitchFamily="18" charset="-127"/>
                <a:ea typeface="Batang" panose="02030600000101010101" pitchFamily="18" charset="-127"/>
              </a:rPr>
              <a:t> και </a:t>
            </a:r>
            <a:r>
              <a:rPr lang="el-GR" sz="4400" dirty="0">
                <a:latin typeface="Batang" panose="02030600000101010101" pitchFamily="18" charset="-127"/>
                <a:ea typeface="Batang" panose="02030600000101010101" pitchFamily="18" charset="-127"/>
              </a:rPr>
              <a:t>η</a:t>
            </a:r>
            <a:r>
              <a:rPr lang="el-GR" sz="4400" dirty="0">
                <a:solidFill>
                  <a:schemeClr val="accent1"/>
                </a:solidFill>
                <a:latin typeface="Batang" panose="02030600000101010101" pitchFamily="18" charset="-127"/>
                <a:ea typeface="Batang" panose="02030600000101010101" pitchFamily="18" charset="-127"/>
              </a:rPr>
              <a:t> </a:t>
            </a:r>
            <a:r>
              <a:rPr lang="el-GR" sz="4400" b="1" dirty="0">
                <a:solidFill>
                  <a:srgbClr val="F84224"/>
                </a:solidFill>
                <a:latin typeface="Batang" panose="02030600000101010101" pitchFamily="18" charset="-127"/>
                <a:ea typeface="Batang" panose="02030600000101010101" pitchFamily="18" charset="-127"/>
              </a:rPr>
              <a:t>ισότητα</a:t>
            </a:r>
            <a:r>
              <a:rPr lang="el-GR" sz="4400" dirty="0">
                <a:solidFill>
                  <a:srgbClr val="000000"/>
                </a:solidFill>
                <a:latin typeface="Batang" panose="02030600000101010101" pitchFamily="18" charset="-127"/>
                <a:ea typeface="Batang" panose="02030600000101010101" pitchFamily="18" charset="-127"/>
              </a:rPr>
              <a:t>.</a:t>
            </a:r>
            <a:endParaRPr lang="el-GR" sz="4400" dirty="0"/>
          </a:p>
        </p:txBody>
      </p:sp>
    </p:spTree>
    <p:extLst>
      <p:ext uri="{BB962C8B-B14F-4D97-AF65-F5344CB8AC3E}">
        <p14:creationId xmlns="" xmlns:p14="http://schemas.microsoft.com/office/powerpoint/2010/main" val="268143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Διάγραμμα 2"/>
          <p:cNvGraphicFramePr/>
          <p:nvPr>
            <p:extLst>
              <p:ext uri="{D42A27DB-BD31-4B8C-83A1-F6EECF244321}">
                <p14:modId xmlns="" xmlns:p14="http://schemas.microsoft.com/office/powerpoint/2010/main" val="3690365294"/>
              </p:ext>
            </p:extLst>
          </p:nvPr>
        </p:nvGraphicFramePr>
        <p:xfrm>
          <a:off x="705394" y="790303"/>
          <a:ext cx="11110761" cy="52583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Εικόνα 1"/>
          <p:cNvPicPr>
            <a:picLocks noChangeAspect="1"/>
          </p:cNvPicPr>
          <p:nvPr/>
        </p:nvPicPr>
        <p:blipFill>
          <a:blip r:embed="rId7" cstate="print"/>
          <a:stretch>
            <a:fillRect/>
          </a:stretch>
        </p:blipFill>
        <p:spPr>
          <a:xfrm>
            <a:off x="1539732" y="367451"/>
            <a:ext cx="8711939" cy="1176630"/>
          </a:xfrm>
          <a:prstGeom prst="rect">
            <a:avLst/>
          </a:prstGeom>
          <a:solidFill>
            <a:schemeClr val="bg2">
              <a:lumMod val="75000"/>
            </a:schemeClr>
          </a:solidFill>
        </p:spPr>
      </p:pic>
    </p:spTree>
    <p:extLst>
      <p:ext uri="{BB962C8B-B14F-4D97-AF65-F5344CB8AC3E}">
        <p14:creationId xmlns="" xmlns:p14="http://schemas.microsoft.com/office/powerpoint/2010/main" val="11144821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Διάγραμμα 5"/>
          <p:cNvGraphicFramePr/>
          <p:nvPr>
            <p:extLst>
              <p:ext uri="{D42A27DB-BD31-4B8C-83A1-F6EECF244321}">
                <p14:modId xmlns="" xmlns:p14="http://schemas.microsoft.com/office/powerpoint/2010/main" val="3063276454"/>
              </p:ext>
            </p:extLst>
          </p:nvPr>
        </p:nvGraphicFramePr>
        <p:xfrm>
          <a:off x="2290355" y="722812"/>
          <a:ext cx="7271656" cy="46503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8525686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416908" y="957606"/>
            <a:ext cx="9144000" cy="3993334"/>
          </a:xfrm>
          <a:effectLst>
            <a:glow rad="228600">
              <a:schemeClr val="accent4">
                <a:satMod val="175000"/>
                <a:alpha val="40000"/>
              </a:schemeClr>
            </a:glow>
          </a:effectLst>
        </p:spPr>
        <p:style>
          <a:lnRef idx="0">
            <a:scrgbClr r="0" g="0" b="0"/>
          </a:lnRef>
          <a:fillRef idx="1002">
            <a:schemeClr val="lt2"/>
          </a:fillRef>
          <a:effectRef idx="0">
            <a:scrgbClr r="0" g="0" b="0"/>
          </a:effectRef>
          <a:fontRef idx="major"/>
        </p:style>
        <p:txBody>
          <a:bodyPr>
            <a:noAutofit/>
          </a:bodyPr>
          <a:lstStyle/>
          <a:p>
            <a:pPr algn="ctr"/>
            <a:r>
              <a:rPr lang="el-GR" sz="8000" dirty="0" smtClean="0">
                <a:latin typeface="Batang" panose="02030600000101010101" pitchFamily="18" charset="-127"/>
                <a:ea typeface="Batang" panose="02030600000101010101" pitchFamily="18" charset="-127"/>
              </a:rPr>
              <a:t>ΠΑΙΧΝΙΔΙΑ ΣΤΗΝ ΑΥΛΗ</a:t>
            </a:r>
            <a:br>
              <a:rPr lang="el-GR" sz="8000" dirty="0" smtClean="0">
                <a:latin typeface="Batang" panose="02030600000101010101" pitchFamily="18" charset="-127"/>
                <a:ea typeface="Batang" panose="02030600000101010101" pitchFamily="18" charset="-127"/>
              </a:rPr>
            </a:br>
            <a:r>
              <a:rPr lang="el-GR" sz="8000" dirty="0" smtClean="0">
                <a:latin typeface="Batang" panose="02030600000101010101" pitchFamily="18" charset="-127"/>
                <a:ea typeface="Batang" panose="02030600000101010101" pitchFamily="18" charset="-127"/>
              </a:rPr>
              <a:t>ΤΟΥ ΣΧΟΛΕΙΟΥ</a:t>
            </a:r>
            <a:endParaRPr lang="el-GR" sz="8000" dirty="0">
              <a:latin typeface="Batang" panose="02030600000101010101" pitchFamily="18" charset="-127"/>
              <a:ea typeface="Batang" panose="02030600000101010101" pitchFamily="18" charset="-127"/>
            </a:endParaRPr>
          </a:p>
        </p:txBody>
      </p:sp>
    </p:spTree>
    <p:extLst>
      <p:ext uri="{BB962C8B-B14F-4D97-AF65-F5344CB8AC3E}">
        <p14:creationId xmlns="" xmlns:p14="http://schemas.microsoft.com/office/powerpoint/2010/main" val="3270883777"/>
      </p:ext>
    </p:extLst>
  </p:cSld>
  <p:clrMapOvr>
    <a:masterClrMapping/>
  </p:clrMapOvr>
  <mc:AlternateContent xmlns:mc="http://schemas.openxmlformats.org/markup-compatibility/2006">
    <mc:Choice xmlns="" xmlns:p14="http://schemas.microsoft.com/office/powerpoint/2010/main" Requires="p14">
      <p:transition spd="slow" p14:dur="2500" advTm="29881">
        <p:checker/>
      </p:transition>
    </mc:Choice>
    <mc:Fallback>
      <p:transition spd="slow" advTm="29881">
        <p:check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507525" y="1667565"/>
            <a:ext cx="9539416" cy="4137323"/>
          </a:xfrm>
        </p:spPr>
        <p:txBody>
          <a:bodyPr>
            <a:normAutofit/>
          </a:bodyPr>
          <a:lstStyle/>
          <a:p>
            <a:pPr algn="ctr">
              <a:buNone/>
            </a:pPr>
            <a:r>
              <a:rPr lang="el-GR" sz="4400" dirty="0">
                <a:latin typeface="Batang" panose="02030600000101010101" pitchFamily="18" charset="-127"/>
                <a:ea typeface="Batang" panose="02030600000101010101" pitchFamily="18" charset="-127"/>
              </a:rPr>
              <a:t>Σχεδιασμός στην αυλή </a:t>
            </a:r>
            <a:r>
              <a:rPr lang="el-GR" sz="4400" dirty="0" err="1">
                <a:latin typeface="Batang" panose="02030600000101010101" pitchFamily="18" charset="-127"/>
                <a:ea typeface="Batang" panose="02030600000101010101" pitchFamily="18" charset="-127"/>
              </a:rPr>
              <a:t>επιδαπέδιων</a:t>
            </a:r>
            <a:r>
              <a:rPr lang="el-GR" sz="4400" dirty="0">
                <a:latin typeface="Batang" panose="02030600000101010101" pitchFamily="18" charset="-127"/>
                <a:ea typeface="Batang" panose="02030600000101010101" pitchFamily="18" charset="-127"/>
              </a:rPr>
              <a:t> παιχνιδιών</a:t>
            </a:r>
          </a:p>
          <a:p>
            <a:pPr>
              <a:buNone/>
            </a:pPr>
            <a:r>
              <a:rPr lang="el-GR" sz="4400" dirty="0" smtClean="0">
                <a:latin typeface="Batang" panose="02030600000101010101" pitchFamily="18" charset="-127"/>
                <a:ea typeface="Batang" panose="02030600000101010101" pitchFamily="18" charset="-127"/>
              </a:rPr>
              <a:t>                                 </a:t>
            </a:r>
            <a:endParaRPr lang="el-GR" sz="4400" dirty="0">
              <a:latin typeface="Batang" panose="02030600000101010101" pitchFamily="18" charset="-127"/>
              <a:ea typeface="Batang" panose="02030600000101010101" pitchFamily="18" charset="-127"/>
            </a:endParaRPr>
          </a:p>
          <a:p>
            <a:pPr>
              <a:buNone/>
            </a:pPr>
            <a:r>
              <a:rPr lang="el-GR" sz="4000" dirty="0"/>
              <a:t>                      </a:t>
            </a:r>
          </a:p>
        </p:txBody>
      </p:sp>
    </p:spTree>
    <p:extLst>
      <p:ext uri="{BB962C8B-B14F-4D97-AF65-F5344CB8AC3E}">
        <p14:creationId xmlns="" xmlns:p14="http://schemas.microsoft.com/office/powerpoint/2010/main" val="2004148912"/>
      </p:ext>
    </p:extLst>
  </p:cSld>
  <p:clrMapOvr>
    <a:masterClrMapping/>
  </p:clrMapOvr>
  <mc:AlternateContent xmlns:mc="http://schemas.openxmlformats.org/markup-compatibility/2006">
    <mc:Choice xmlns="" xmlns:p14="http://schemas.microsoft.com/office/powerpoint/2010/main" Requires="p14">
      <p:transition spd="slow" p14:dur="2000" advTm="28134"/>
    </mc:Choice>
    <mc:Fallback>
      <p:transition spd="slow" advTm="28134"/>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3773" y="461319"/>
            <a:ext cx="6236043" cy="584775"/>
          </a:xfrm>
          <a:prstGeom prst="rect">
            <a:avLst/>
          </a:prstGeom>
          <a:noFill/>
        </p:spPr>
        <p:txBody>
          <a:bodyPr wrap="square" rtlCol="0">
            <a:spAutoFit/>
          </a:bodyPr>
          <a:lstStyle/>
          <a:p>
            <a:pPr algn="ctr"/>
            <a:r>
              <a:rPr lang="el-GR" dirty="0" smtClean="0"/>
              <a:t> </a:t>
            </a:r>
            <a:r>
              <a:rPr lang="el-GR" sz="3200" dirty="0" smtClean="0">
                <a:latin typeface="Batang" panose="02030600000101010101" pitchFamily="18" charset="-127"/>
                <a:ea typeface="Batang" panose="02030600000101010101" pitchFamily="18" charset="-127"/>
              </a:rPr>
              <a:t>Διαδικασία</a:t>
            </a:r>
            <a:endParaRPr lang="el-GR" sz="3200" dirty="0">
              <a:latin typeface="Batang" panose="02030600000101010101" pitchFamily="18" charset="-127"/>
              <a:ea typeface="Batang" panose="02030600000101010101" pitchFamily="18" charset="-127"/>
            </a:endParaRPr>
          </a:p>
        </p:txBody>
      </p:sp>
      <p:sp>
        <p:nvSpPr>
          <p:cNvPr id="3" name="Θέση περιεχομένου 2"/>
          <p:cNvSpPr>
            <a:spLocks noGrp="1"/>
          </p:cNvSpPr>
          <p:nvPr>
            <p:ph idx="1"/>
          </p:nvPr>
        </p:nvSpPr>
        <p:spPr>
          <a:xfrm>
            <a:off x="862913" y="1545537"/>
            <a:ext cx="10515600" cy="4731693"/>
          </a:xfrm>
        </p:spPr>
        <p:txBody>
          <a:bodyPr>
            <a:normAutofit/>
          </a:bodyPr>
          <a:lstStyle/>
          <a:p>
            <a:pPr marL="0" lvl="0" indent="0">
              <a:buNone/>
            </a:pPr>
            <a:r>
              <a:rPr lang="el-GR" sz="2600" dirty="0" smtClean="0">
                <a:latin typeface="Batang" panose="02030600000101010101" pitchFamily="18" charset="-127"/>
                <a:ea typeface="Batang" panose="02030600000101010101" pitchFamily="18" charset="-127"/>
              </a:rPr>
              <a:t>    </a:t>
            </a:r>
            <a:r>
              <a:rPr lang="el-GR" sz="2600" b="1" dirty="0" smtClean="0">
                <a:latin typeface="Batang" panose="02030600000101010101" pitchFamily="18" charset="-127"/>
                <a:ea typeface="Batang" panose="02030600000101010101" pitchFamily="18" charset="-127"/>
              </a:rPr>
              <a:t>Πρώτο Στάδιο</a:t>
            </a:r>
          </a:p>
          <a:p>
            <a:pPr lvl="0"/>
            <a:r>
              <a:rPr lang="el-GR" sz="2600" dirty="0" smtClean="0">
                <a:latin typeface="Batang" panose="02030600000101010101" pitchFamily="18" charset="-127"/>
                <a:ea typeface="Batang" panose="02030600000101010101" pitchFamily="18" charset="-127"/>
              </a:rPr>
              <a:t>Χωρισμός </a:t>
            </a:r>
            <a:r>
              <a:rPr lang="el-GR" sz="2600" dirty="0">
                <a:latin typeface="Batang" panose="02030600000101010101" pitchFamily="18" charset="-127"/>
                <a:ea typeface="Batang" panose="02030600000101010101" pitchFamily="18" charset="-127"/>
              </a:rPr>
              <a:t>των παιδιών σε ομάδες και ανάθεση δραστηριοτήτων σε κάθε μία από αυτές.</a:t>
            </a:r>
          </a:p>
          <a:p>
            <a:pPr lvl="0"/>
            <a:r>
              <a:rPr lang="el-GR" sz="2600" dirty="0">
                <a:latin typeface="Batang" panose="02030600000101010101" pitchFamily="18" charset="-127"/>
                <a:ea typeface="Batang" panose="02030600000101010101" pitchFamily="18" charset="-127"/>
              </a:rPr>
              <a:t>Κατανομή δραστηριοτήτων στα μέλη της ομάδας από τον υπεύθυνο εκπαιδευτικό.</a:t>
            </a:r>
          </a:p>
          <a:p>
            <a:pPr lvl="0"/>
            <a:r>
              <a:rPr lang="el-GR" sz="2600" dirty="0">
                <a:latin typeface="Batang" panose="02030600000101010101" pitchFamily="18" charset="-127"/>
                <a:ea typeface="Batang" panose="02030600000101010101" pitchFamily="18" charset="-127"/>
              </a:rPr>
              <a:t>Κατασκευή των </a:t>
            </a:r>
            <a:r>
              <a:rPr lang="el-GR" sz="2600" dirty="0" err="1">
                <a:latin typeface="Batang" panose="02030600000101010101" pitchFamily="18" charset="-127"/>
                <a:ea typeface="Batang" panose="02030600000101010101" pitchFamily="18" charset="-127"/>
              </a:rPr>
              <a:t>πατρόν</a:t>
            </a:r>
            <a:r>
              <a:rPr lang="el-GR" sz="2600" dirty="0">
                <a:latin typeface="Batang" panose="02030600000101010101" pitchFamily="18" charset="-127"/>
                <a:ea typeface="Batang" panose="02030600000101010101" pitchFamily="18" charset="-127"/>
              </a:rPr>
              <a:t> των σχεδίων που θα ζωγραφιστούν στην αυλή ή  </a:t>
            </a:r>
            <a:r>
              <a:rPr lang="el-GR" sz="2600" dirty="0" smtClean="0">
                <a:latin typeface="Batang" panose="02030600000101010101" pitchFamily="18" charset="-127"/>
                <a:ea typeface="Batang" panose="02030600000101010101" pitchFamily="18" charset="-127"/>
              </a:rPr>
              <a:t>σχηματισμός </a:t>
            </a:r>
            <a:r>
              <a:rPr lang="el-GR" sz="2600" dirty="0">
                <a:latin typeface="Batang" panose="02030600000101010101" pitchFamily="18" charset="-127"/>
                <a:ea typeface="Batang" panose="02030600000101010101" pitchFamily="18" charset="-127"/>
              </a:rPr>
              <a:t>τους πρωταρχικά με κιμωλία στο δάπεδο. </a:t>
            </a:r>
          </a:p>
          <a:p>
            <a:pPr lvl="0"/>
            <a:r>
              <a:rPr lang="el-GR" sz="2600" dirty="0">
                <a:latin typeface="Batang" panose="02030600000101010101" pitchFamily="18" charset="-127"/>
                <a:ea typeface="Batang" panose="02030600000101010101" pitchFamily="18" charset="-127"/>
              </a:rPr>
              <a:t>Απεικόνιση των σχεδίων στο δάπεδο με μπογιές και πινέλα</a:t>
            </a:r>
            <a:r>
              <a:rPr lang="el-GR" sz="2600" dirty="0" smtClean="0">
                <a:latin typeface="Batang" panose="02030600000101010101" pitchFamily="18" charset="-127"/>
                <a:ea typeface="Batang" panose="02030600000101010101" pitchFamily="18" charset="-127"/>
              </a:rPr>
              <a:t>.</a:t>
            </a:r>
            <a:endParaRPr lang="el-GR" sz="2600" dirty="0">
              <a:latin typeface="Batang" panose="02030600000101010101" pitchFamily="18" charset="-127"/>
              <a:ea typeface="Batang" panose="02030600000101010101" pitchFamily="18" charset="-127"/>
            </a:endParaRPr>
          </a:p>
        </p:txBody>
      </p:sp>
    </p:spTree>
    <p:extLst>
      <p:ext uri="{BB962C8B-B14F-4D97-AF65-F5344CB8AC3E}">
        <p14:creationId xmlns="" xmlns:p14="http://schemas.microsoft.com/office/powerpoint/2010/main" val="2083661340"/>
      </p:ext>
    </p:extLst>
  </p:cSld>
  <p:clrMapOvr>
    <a:masterClrMapping/>
  </p:clrMapOvr>
  <mc:AlternateContent xmlns:mc="http://schemas.openxmlformats.org/markup-compatibility/2006">
    <mc:Choice xmlns="" xmlns:p14="http://schemas.microsoft.com/office/powerpoint/2010/main" Requires="p14">
      <p:transition spd="slow" p14:dur="2000" advTm="87678"/>
    </mc:Choice>
    <mc:Fallback>
      <p:transition spd="slow" advTm="87678"/>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6"/>
          <p:cNvSpPr/>
          <p:nvPr/>
        </p:nvSpPr>
        <p:spPr>
          <a:xfrm>
            <a:off x="1416908" y="1077264"/>
            <a:ext cx="9646508" cy="4524315"/>
          </a:xfrm>
          <a:prstGeom prst="rect">
            <a:avLst/>
          </a:prstGeom>
        </p:spPr>
        <p:txBody>
          <a:bodyPr wrap="square">
            <a:spAutoFit/>
          </a:bodyPr>
          <a:lstStyle/>
          <a:p>
            <a:pPr lvl="0"/>
            <a:r>
              <a:rPr lang="el-GR" sz="3200" dirty="0" smtClean="0">
                <a:latin typeface="Batang" panose="02030600000101010101" pitchFamily="18" charset="-127"/>
                <a:ea typeface="Batang" panose="02030600000101010101" pitchFamily="18" charset="-127"/>
              </a:rPr>
              <a:t>    </a:t>
            </a:r>
            <a:r>
              <a:rPr lang="el-GR" sz="3200" b="1" dirty="0" smtClean="0">
                <a:latin typeface="Batang" panose="02030600000101010101" pitchFamily="18" charset="-127"/>
                <a:ea typeface="Batang" panose="02030600000101010101" pitchFamily="18" charset="-127"/>
              </a:rPr>
              <a:t>Δεύτερο Στάδιο</a:t>
            </a:r>
          </a:p>
          <a:p>
            <a:pPr lvl="0"/>
            <a:endParaRPr lang="el-GR" sz="3200" dirty="0" smtClean="0">
              <a:latin typeface="Batang" panose="02030600000101010101" pitchFamily="18" charset="-127"/>
              <a:ea typeface="Batang" panose="02030600000101010101" pitchFamily="18" charset="-127"/>
            </a:endParaRPr>
          </a:p>
          <a:p>
            <a:pPr marL="457200" lvl="0" indent="-457200">
              <a:buFont typeface="Arial" panose="020B0604020202020204" pitchFamily="34" charset="0"/>
              <a:buChar char="•"/>
            </a:pPr>
            <a:r>
              <a:rPr lang="el-GR" sz="3200" dirty="0" smtClean="0">
                <a:latin typeface="Batang" panose="02030600000101010101" pitchFamily="18" charset="-127"/>
                <a:ea typeface="Batang" panose="02030600000101010101" pitchFamily="18" charset="-127"/>
              </a:rPr>
              <a:t>Δημιουργία </a:t>
            </a:r>
            <a:r>
              <a:rPr lang="el-GR" sz="3200" dirty="0">
                <a:latin typeface="Batang" panose="02030600000101010101" pitchFamily="18" charset="-127"/>
                <a:ea typeface="Batang" panose="02030600000101010101" pitchFamily="18" charset="-127"/>
              </a:rPr>
              <a:t>του εξοπλισμού που είναι αναγκαία για να παιχτούν οι ζωγραφισμένες βάσεις των παιχνιδιών( </a:t>
            </a:r>
            <a:r>
              <a:rPr lang="el-GR" sz="3200" dirty="0" err="1">
                <a:latin typeface="Batang" panose="02030600000101010101" pitchFamily="18" charset="-127"/>
                <a:ea typeface="Batang" panose="02030600000101010101" pitchFamily="18" charset="-127"/>
              </a:rPr>
              <a:t>π.χ</a:t>
            </a:r>
            <a:r>
              <a:rPr lang="el-GR" sz="3200" dirty="0">
                <a:latin typeface="Batang" panose="02030600000101010101" pitchFamily="18" charset="-127"/>
                <a:ea typeface="Batang" panose="02030600000101010101" pitchFamily="18" charset="-127"/>
              </a:rPr>
              <a:t> πιόνια, ζάρια, σακουλάκια)</a:t>
            </a:r>
          </a:p>
          <a:p>
            <a:pPr marL="457200" lvl="0" indent="-457200">
              <a:buFont typeface="Arial" panose="020B0604020202020204" pitchFamily="34" charset="0"/>
              <a:buChar char="•"/>
            </a:pPr>
            <a:endParaRPr lang="el-GR" sz="3200" dirty="0" smtClean="0">
              <a:latin typeface="Batang" panose="02030600000101010101" pitchFamily="18" charset="-127"/>
              <a:ea typeface="Batang" panose="02030600000101010101" pitchFamily="18" charset="-127"/>
            </a:endParaRPr>
          </a:p>
          <a:p>
            <a:pPr marL="457200" lvl="0" indent="-457200">
              <a:buFont typeface="Arial" panose="020B0604020202020204" pitchFamily="34" charset="0"/>
              <a:buChar char="•"/>
            </a:pPr>
            <a:r>
              <a:rPr lang="el-GR" sz="3200" dirty="0" smtClean="0">
                <a:latin typeface="Batang" panose="02030600000101010101" pitchFamily="18" charset="-127"/>
                <a:ea typeface="Batang" panose="02030600000101010101" pitchFamily="18" charset="-127"/>
              </a:rPr>
              <a:t>Εκπαίδευση </a:t>
            </a:r>
            <a:r>
              <a:rPr lang="el-GR" sz="3200" dirty="0">
                <a:latin typeface="Batang" panose="02030600000101010101" pitchFamily="18" charset="-127"/>
                <a:ea typeface="Batang" panose="02030600000101010101" pitchFamily="18" charset="-127"/>
              </a:rPr>
              <a:t>των παιδιών στους κανόνες των παιχνιδιών.</a:t>
            </a:r>
          </a:p>
          <a:p>
            <a:endParaRPr lang="el-GR" sz="3200" dirty="0">
              <a:latin typeface="Batang" panose="02030600000101010101" pitchFamily="18" charset="-127"/>
              <a:ea typeface="Batang" panose="02030600000101010101" pitchFamily="18" charset="-127"/>
            </a:endParaRPr>
          </a:p>
        </p:txBody>
      </p:sp>
    </p:spTree>
    <p:extLst>
      <p:ext uri="{BB962C8B-B14F-4D97-AF65-F5344CB8AC3E}">
        <p14:creationId xmlns="" xmlns:p14="http://schemas.microsoft.com/office/powerpoint/2010/main" val="241485001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advTm="36263">
        <p15:prstTrans prst="curtains"/>
      </p:transition>
    </mc:Choice>
    <mc:Fallback>
      <p:transition spd="slow" advTm="36263">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001794" y="401689"/>
            <a:ext cx="6067638" cy="1280890"/>
          </a:xfrm>
        </p:spPr>
        <p:txBody>
          <a:bodyPr>
            <a:normAutofit/>
          </a:bodyPr>
          <a:lstStyle/>
          <a:p>
            <a:pPr algn="ctr"/>
            <a:r>
              <a:rPr lang="el-GR" b="1" dirty="0" smtClean="0">
                <a:latin typeface="Batang" panose="02030600000101010101" pitchFamily="18" charset="-127"/>
                <a:ea typeface="Batang" panose="02030600000101010101" pitchFamily="18" charset="-127"/>
              </a:rPr>
              <a:t>ΣΚΟΠΟΙ</a:t>
            </a:r>
            <a:endParaRPr lang="el-GR" b="1" dirty="0">
              <a:latin typeface="Batang" panose="02030600000101010101" pitchFamily="18" charset="-127"/>
              <a:ea typeface="Batang" panose="02030600000101010101" pitchFamily="18" charset="-127"/>
            </a:endParaRPr>
          </a:p>
        </p:txBody>
      </p:sp>
      <p:sp>
        <p:nvSpPr>
          <p:cNvPr id="3" name="2 - Θέση περιεχομένου"/>
          <p:cNvSpPr>
            <a:spLocks noGrp="1"/>
          </p:cNvSpPr>
          <p:nvPr>
            <p:ph idx="1"/>
          </p:nvPr>
        </p:nvSpPr>
        <p:spPr>
          <a:xfrm>
            <a:off x="1576251" y="1682579"/>
            <a:ext cx="9833154" cy="2914136"/>
          </a:xfrm>
        </p:spPr>
        <p:txBody>
          <a:bodyPr>
            <a:noAutofit/>
          </a:bodyPr>
          <a:lstStyle/>
          <a:p>
            <a:r>
              <a:rPr lang="el-GR" sz="3200" dirty="0">
                <a:latin typeface="Batang" panose="02030600000101010101" pitchFamily="18" charset="-127"/>
                <a:ea typeface="Batang" panose="02030600000101010101" pitchFamily="18" charset="-127"/>
              </a:rPr>
              <a:t>Αισθητική αναβάθμιση της αυλής </a:t>
            </a:r>
          </a:p>
          <a:p>
            <a:r>
              <a:rPr lang="el-GR" sz="3200" dirty="0">
                <a:latin typeface="Batang" panose="02030600000101010101" pitchFamily="18" charset="-127"/>
                <a:ea typeface="Batang" panose="02030600000101010101" pitchFamily="18" charset="-127"/>
              </a:rPr>
              <a:t>Λειτουργική και παιδαγωγική αναβάθμιση της αυλής και μετατροπής της σε ελκυστικό μέσο </a:t>
            </a:r>
            <a:r>
              <a:rPr lang="el-GR" sz="3200" dirty="0" smtClean="0">
                <a:latin typeface="Batang" panose="02030600000101010101" pitchFamily="18" charset="-127"/>
                <a:ea typeface="Batang" panose="02030600000101010101" pitchFamily="18" charset="-127"/>
              </a:rPr>
              <a:t>αγωγής</a:t>
            </a:r>
            <a:endParaRPr lang="el-GR" sz="3200" dirty="0">
              <a:latin typeface="Batang" panose="02030600000101010101" pitchFamily="18" charset="-127"/>
              <a:ea typeface="Batang" panose="02030600000101010101" pitchFamily="18" charset="-127"/>
            </a:endParaRPr>
          </a:p>
          <a:p>
            <a:endParaRPr lang="el-GR" sz="3200" dirty="0">
              <a:latin typeface="Batang" panose="02030600000101010101" pitchFamily="18" charset="-127"/>
              <a:ea typeface="Batang" panose="02030600000101010101" pitchFamily="18" charset="-127"/>
            </a:endParaRPr>
          </a:p>
        </p:txBody>
      </p:sp>
    </p:spTree>
    <p:extLst>
      <p:ext uri="{BB962C8B-B14F-4D97-AF65-F5344CB8AC3E}">
        <p14:creationId xmlns="" xmlns:p14="http://schemas.microsoft.com/office/powerpoint/2010/main" val="1776086648"/>
      </p:ext>
    </p:extLst>
  </p:cSld>
  <p:clrMapOvr>
    <a:masterClrMapping/>
  </p:clrMapOvr>
  <mc:AlternateContent xmlns:mc="http://schemas.openxmlformats.org/markup-compatibility/2006">
    <mc:Choice xmlns="" xmlns:p14="http://schemas.microsoft.com/office/powerpoint/2010/main" Requires="p14">
      <p:transition spd="slow" p14:dur="2000" advTm="86318"/>
    </mc:Choice>
    <mc:Fallback>
      <p:transition spd="slow" advTm="86318"/>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56104" y="409927"/>
            <a:ext cx="8911687" cy="1280890"/>
          </a:xfrm>
        </p:spPr>
        <p:txBody>
          <a:bodyPr/>
          <a:lstStyle/>
          <a:p>
            <a:pPr algn="ctr"/>
            <a:r>
              <a:rPr lang="el-GR" b="1" dirty="0" smtClean="0">
                <a:latin typeface="Batang" panose="02030600000101010101" pitchFamily="18" charset="-127"/>
                <a:ea typeface="Batang" panose="02030600000101010101" pitchFamily="18" charset="-127"/>
              </a:rPr>
              <a:t>Προσδοκώμενα Αποτελέσματα</a:t>
            </a:r>
            <a:r>
              <a:rPr lang="en-US" b="1" dirty="0" smtClean="0">
                <a:latin typeface="Batang" panose="02030600000101010101" pitchFamily="18" charset="-127"/>
                <a:ea typeface="Batang" panose="02030600000101010101" pitchFamily="18" charset="-127"/>
              </a:rPr>
              <a:t/>
            </a:r>
            <a:br>
              <a:rPr lang="en-US" b="1" dirty="0" smtClean="0">
                <a:latin typeface="Batang" panose="02030600000101010101" pitchFamily="18" charset="-127"/>
                <a:ea typeface="Batang" panose="02030600000101010101" pitchFamily="18" charset="-127"/>
              </a:rPr>
            </a:br>
            <a:endParaRPr lang="el-GR" b="1" dirty="0">
              <a:latin typeface="Batang" panose="02030600000101010101" pitchFamily="18" charset="-127"/>
              <a:ea typeface="Batang" panose="02030600000101010101" pitchFamily="18" charset="-127"/>
            </a:endParaRPr>
          </a:p>
        </p:txBody>
      </p:sp>
      <p:sp>
        <p:nvSpPr>
          <p:cNvPr id="3" name="Θέση περιεχομένου 2"/>
          <p:cNvSpPr>
            <a:spLocks noGrp="1"/>
          </p:cNvSpPr>
          <p:nvPr>
            <p:ph idx="1"/>
          </p:nvPr>
        </p:nvSpPr>
        <p:spPr>
          <a:xfrm>
            <a:off x="2276174" y="1573427"/>
            <a:ext cx="8915400" cy="3777622"/>
          </a:xfrm>
        </p:spPr>
        <p:txBody>
          <a:bodyPr>
            <a:normAutofit/>
          </a:bodyPr>
          <a:lstStyle/>
          <a:p>
            <a:r>
              <a:rPr lang="el-GR" sz="3200" dirty="0">
                <a:latin typeface="Batang" panose="02030600000101010101" pitchFamily="18" charset="-127"/>
                <a:ea typeface="Batang" panose="02030600000101010101" pitchFamily="18" charset="-127"/>
              </a:rPr>
              <a:t>Αίσθημα χαράς και δημιουργίας</a:t>
            </a:r>
          </a:p>
          <a:p>
            <a:r>
              <a:rPr lang="el-GR" sz="3200" dirty="0">
                <a:latin typeface="Batang" panose="02030600000101010101" pitchFamily="18" charset="-127"/>
                <a:ea typeface="Batang" panose="02030600000101010101" pitchFamily="18" charset="-127"/>
              </a:rPr>
              <a:t>Το παιδί μαθαίνει να κρίνει, να δημιουργεί και να σέβεται το περιβάλλον </a:t>
            </a:r>
            <a:r>
              <a:rPr lang="el-GR" sz="3200" dirty="0" smtClean="0">
                <a:latin typeface="Batang" panose="02030600000101010101" pitchFamily="18" charset="-127"/>
                <a:ea typeface="Batang" panose="02030600000101010101" pitchFamily="18" charset="-127"/>
              </a:rPr>
              <a:t>του</a:t>
            </a:r>
            <a:endParaRPr lang="en-US" sz="3200" dirty="0" smtClean="0">
              <a:latin typeface="Batang" panose="02030600000101010101" pitchFamily="18" charset="-127"/>
              <a:ea typeface="Batang" panose="02030600000101010101" pitchFamily="18" charset="-127"/>
            </a:endParaRPr>
          </a:p>
          <a:p>
            <a:r>
              <a:rPr lang="el-GR" sz="3200" dirty="0">
                <a:latin typeface="Batang" panose="02030600000101010101" pitchFamily="18" charset="-127"/>
                <a:ea typeface="Batang" panose="02030600000101010101" pitchFamily="18" charset="-127"/>
              </a:rPr>
              <a:t>Καλλιέργεια ομαδικού πνεύματος</a:t>
            </a:r>
          </a:p>
          <a:p>
            <a:r>
              <a:rPr lang="el-GR" sz="3200" dirty="0" smtClean="0">
                <a:latin typeface="Batang" panose="02030600000101010101" pitchFamily="18" charset="-127"/>
                <a:ea typeface="Batang" panose="02030600000101010101" pitchFamily="18" charset="-127"/>
              </a:rPr>
              <a:t>Εξάλειψη </a:t>
            </a:r>
            <a:r>
              <a:rPr lang="el-GR" sz="3200" dirty="0">
                <a:latin typeface="Batang" panose="02030600000101010101" pitchFamily="18" charset="-127"/>
                <a:ea typeface="Batang" panose="02030600000101010101" pitchFamily="18" charset="-127"/>
              </a:rPr>
              <a:t>αρνητικής συμπεριφοράς και καταστροφής του σχολικού χώρου</a:t>
            </a:r>
          </a:p>
          <a:p>
            <a:endParaRPr lang="el-GR" sz="3200" dirty="0">
              <a:latin typeface="Batang" panose="02030600000101010101" pitchFamily="18" charset="-127"/>
              <a:ea typeface="Batang" panose="02030600000101010101" pitchFamily="18" charset="-127"/>
            </a:endParaRPr>
          </a:p>
          <a:p>
            <a:endParaRPr lang="el-GR" sz="3200" dirty="0"/>
          </a:p>
        </p:txBody>
      </p:sp>
    </p:spTree>
    <p:extLst>
      <p:ext uri="{BB962C8B-B14F-4D97-AF65-F5344CB8AC3E}">
        <p14:creationId xmlns="" xmlns:p14="http://schemas.microsoft.com/office/powerpoint/2010/main" val="336262460"/>
      </p:ext>
    </p:extLst>
  </p:cSld>
  <p:clrMapOvr>
    <a:masterClrMapping/>
  </p:clrMapOvr>
  <mc:AlternateContent xmlns:mc="http://schemas.openxmlformats.org/markup-compatibility/2006">
    <mc:Choice xmlns="" xmlns:p14="http://schemas.microsoft.com/office/powerpoint/2010/main" Requires="p14">
      <p:transition spd="slow" p14:dur="2000" advTm="49740"/>
    </mc:Choice>
    <mc:Fallback>
      <p:transition spd="slow" advTm="4974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6"/>
          <p:cNvSpPr/>
          <p:nvPr/>
        </p:nvSpPr>
        <p:spPr>
          <a:xfrm>
            <a:off x="1872343" y="1340667"/>
            <a:ext cx="8020594" cy="3248750"/>
          </a:xfrm>
          <a:prstGeom prst="rect">
            <a:avLst/>
          </a:prstGeom>
          <a:noFill/>
        </p:spPr>
        <p:txBody>
          <a:bodyPr wrap="square" lIns="91440" tIns="45720" rIns="91440" bIns="45720">
            <a:spAutoFit/>
          </a:bodyPr>
          <a:lstStyle/>
          <a:p>
            <a:pPr algn="ctr"/>
            <a:r>
              <a:rPr lang="el-GR" sz="6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atang" panose="02030600000101010101" pitchFamily="18" charset="-127"/>
                <a:ea typeface="Batang" panose="02030600000101010101" pitchFamily="18" charset="-127"/>
              </a:rPr>
              <a:t>Το </a:t>
            </a:r>
            <a:r>
              <a:rPr lang="el-GR" sz="66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atang" panose="02030600000101010101" pitchFamily="18" charset="-127"/>
                <a:ea typeface="Batang" panose="02030600000101010101" pitchFamily="18" charset="-127"/>
              </a:rPr>
              <a:t>παιχνίδι </a:t>
            </a:r>
          </a:p>
          <a:p>
            <a:pPr algn="ctr"/>
            <a:r>
              <a:rPr lang="el-GR" sz="66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atang" panose="02030600000101010101" pitchFamily="18" charset="-127"/>
                <a:ea typeface="Batang" panose="02030600000101010101" pitchFamily="18" charset="-127"/>
              </a:rPr>
              <a:t>και </a:t>
            </a:r>
          </a:p>
          <a:p>
            <a:pPr algn="ctr"/>
            <a:r>
              <a:rPr lang="el-GR" sz="66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atang" panose="02030600000101010101" pitchFamily="18" charset="-127"/>
                <a:ea typeface="Batang" panose="02030600000101010101" pitchFamily="18" charset="-127"/>
              </a:rPr>
              <a:t>το παιδί</a:t>
            </a:r>
            <a:endParaRPr lang="el-GR" sz="6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atang" panose="02030600000101010101" pitchFamily="18" charset="-127"/>
              <a:ea typeface="Batang" panose="02030600000101010101" pitchFamily="18" charset="-127"/>
            </a:endParaRPr>
          </a:p>
        </p:txBody>
      </p:sp>
    </p:spTree>
    <p:extLst>
      <p:ext uri="{BB962C8B-B14F-4D97-AF65-F5344CB8AC3E}">
        <p14:creationId xmlns="" xmlns:p14="http://schemas.microsoft.com/office/powerpoint/2010/main" val="91182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782742" y="535027"/>
            <a:ext cx="6126128" cy="646331"/>
          </a:xfrm>
          <a:prstGeom prst="rect">
            <a:avLst/>
          </a:prstGeom>
        </p:spPr>
        <p:txBody>
          <a:bodyPr wrap="square">
            <a:spAutoFit/>
          </a:bodyPr>
          <a:lstStyle/>
          <a:p>
            <a:r>
              <a:rPr lang="el-GR" sz="3600" b="1" dirty="0" smtClean="0">
                <a:latin typeface="Batang" panose="02030600000101010101" pitchFamily="18" charset="-127"/>
                <a:ea typeface="Batang" panose="02030600000101010101" pitchFamily="18" charset="-127"/>
              </a:rPr>
              <a:t>ΠΑΙΔΑΓΩΓΙΚΟΙ ΣΤΟΧΟΙ</a:t>
            </a:r>
            <a:endParaRPr lang="el-GR" sz="3600" dirty="0"/>
          </a:p>
        </p:txBody>
      </p:sp>
      <p:sp>
        <p:nvSpPr>
          <p:cNvPr id="3" name="Ορθογώνιο 2"/>
          <p:cNvSpPr/>
          <p:nvPr/>
        </p:nvSpPr>
        <p:spPr>
          <a:xfrm>
            <a:off x="1746421" y="1623024"/>
            <a:ext cx="9316994" cy="4462760"/>
          </a:xfrm>
          <a:prstGeom prst="rect">
            <a:avLst/>
          </a:prstGeom>
        </p:spPr>
        <p:txBody>
          <a:bodyPr wrap="square">
            <a:spAutoFit/>
          </a:bodyPr>
          <a:lstStyle/>
          <a:p>
            <a:pPr marL="285750" indent="-285750">
              <a:buFont typeface="Wingdings" panose="05000000000000000000" pitchFamily="2" charset="2"/>
              <a:buChar char="Ø"/>
            </a:pPr>
            <a:r>
              <a:rPr lang="el-GR" sz="3200" dirty="0">
                <a:latin typeface="Batang" panose="02030600000101010101" pitchFamily="18" charset="-127"/>
                <a:ea typeface="Batang" panose="02030600000101010101" pitchFamily="18" charset="-127"/>
              </a:rPr>
              <a:t>Ποιοτική διαχείριση του διαλείμματος</a:t>
            </a:r>
          </a:p>
          <a:p>
            <a:pPr marL="285750" indent="-285750">
              <a:buFont typeface="Wingdings" panose="05000000000000000000" pitchFamily="2" charset="2"/>
              <a:buChar char="Ø"/>
            </a:pPr>
            <a:r>
              <a:rPr lang="el-GR" sz="3200" dirty="0">
                <a:latin typeface="Batang" panose="02030600000101010101" pitchFamily="18" charset="-127"/>
                <a:ea typeface="Batang" panose="02030600000101010101" pitchFamily="18" charset="-127"/>
              </a:rPr>
              <a:t>Ανάπτυξη και βελτίωση της κινητικής δράσης και συμπεριφοράς </a:t>
            </a:r>
            <a:r>
              <a:rPr lang="el-GR" sz="3200" dirty="0" smtClean="0">
                <a:latin typeface="Batang" panose="02030600000101010101" pitchFamily="18" charset="-127"/>
                <a:ea typeface="Batang" panose="02030600000101010101" pitchFamily="18" charset="-127"/>
              </a:rPr>
              <a:t>των παιδιών</a:t>
            </a:r>
            <a:endParaRPr lang="el-GR" sz="3200" dirty="0">
              <a:latin typeface="Batang" panose="02030600000101010101" pitchFamily="18" charset="-127"/>
              <a:ea typeface="Batang" panose="02030600000101010101" pitchFamily="18" charset="-127"/>
            </a:endParaRPr>
          </a:p>
          <a:p>
            <a:pPr marL="285750" indent="-285750">
              <a:buFont typeface="Wingdings" panose="05000000000000000000" pitchFamily="2" charset="2"/>
              <a:buChar char="Ø"/>
            </a:pPr>
            <a:r>
              <a:rPr lang="el-GR" sz="3200" dirty="0" smtClean="0">
                <a:latin typeface="Batang" panose="02030600000101010101" pitchFamily="18" charset="-127"/>
                <a:ea typeface="Batang" panose="02030600000101010101" pitchFamily="18" charset="-127"/>
              </a:rPr>
              <a:t>Καλλιέργεια </a:t>
            </a:r>
            <a:r>
              <a:rPr lang="el-GR" sz="3200" dirty="0">
                <a:latin typeface="Batang" panose="02030600000101010101" pitchFamily="18" charset="-127"/>
                <a:ea typeface="Batang" panose="02030600000101010101" pitchFamily="18" charset="-127"/>
              </a:rPr>
              <a:t>ομαδικού </a:t>
            </a:r>
            <a:r>
              <a:rPr lang="el-GR" sz="3200" dirty="0" smtClean="0">
                <a:latin typeface="Batang" panose="02030600000101010101" pitchFamily="18" charset="-127"/>
                <a:ea typeface="Batang" panose="02030600000101010101" pitchFamily="18" charset="-127"/>
              </a:rPr>
              <a:t>πνεύματος</a:t>
            </a:r>
          </a:p>
          <a:p>
            <a:r>
              <a:rPr lang="el-GR" sz="3200" dirty="0">
                <a:latin typeface="Batang" panose="02030600000101010101" pitchFamily="18" charset="-127"/>
                <a:ea typeface="Batang" panose="02030600000101010101" pitchFamily="18" charset="-127"/>
              </a:rPr>
              <a:t> </a:t>
            </a:r>
            <a:r>
              <a:rPr lang="el-GR" sz="3200" dirty="0" smtClean="0">
                <a:latin typeface="Batang" panose="02030600000101010101" pitchFamily="18" charset="-127"/>
                <a:ea typeface="Batang" panose="02030600000101010101" pitchFamily="18" charset="-127"/>
              </a:rPr>
              <a:t>  </a:t>
            </a:r>
            <a:r>
              <a:rPr lang="el-GR" sz="2800" dirty="0" smtClean="0">
                <a:latin typeface="Batang" panose="02030600000101010101" pitchFamily="18" charset="-127"/>
                <a:ea typeface="Batang" panose="02030600000101010101" pitchFamily="18" charset="-127"/>
              </a:rPr>
              <a:t>Μέσα από το παιχνίδι το παιδί μαθαίνει να </a:t>
            </a:r>
          </a:p>
          <a:p>
            <a:r>
              <a:rPr lang="el-GR" sz="2800" dirty="0">
                <a:latin typeface="Batang" panose="02030600000101010101" pitchFamily="18" charset="-127"/>
                <a:ea typeface="Batang" panose="02030600000101010101" pitchFamily="18" charset="-127"/>
              </a:rPr>
              <a:t> </a:t>
            </a:r>
            <a:r>
              <a:rPr lang="el-GR" sz="2800" dirty="0" smtClean="0">
                <a:latin typeface="Batang" panose="02030600000101010101" pitchFamily="18" charset="-127"/>
                <a:ea typeface="Batang" panose="02030600000101010101" pitchFamily="18" charset="-127"/>
              </a:rPr>
              <a:t>  συνεργάζεται και ταυτόχρονα κοινωνικοποιείται.</a:t>
            </a:r>
          </a:p>
          <a:p>
            <a:pPr marL="285750" indent="-285750">
              <a:buFont typeface="Wingdings" panose="05000000000000000000" pitchFamily="2" charset="2"/>
              <a:buChar char="Ø"/>
            </a:pPr>
            <a:r>
              <a:rPr lang="el-GR" sz="3200" dirty="0" smtClean="0">
                <a:latin typeface="Batang" panose="02030600000101010101" pitchFamily="18" charset="-127"/>
                <a:ea typeface="Batang" panose="02030600000101010101" pitchFamily="18" charset="-127"/>
              </a:rPr>
              <a:t>Βιωματική </a:t>
            </a:r>
            <a:r>
              <a:rPr lang="el-GR" sz="3200" dirty="0">
                <a:latin typeface="Batang" panose="02030600000101010101" pitchFamily="18" charset="-127"/>
                <a:ea typeface="Batang" panose="02030600000101010101" pitchFamily="18" charset="-127"/>
              </a:rPr>
              <a:t>προσέγγιση της έννοιας του παιχνιδιού</a:t>
            </a:r>
          </a:p>
          <a:p>
            <a:pPr marL="285750" indent="-285750">
              <a:buFont typeface="Wingdings" panose="05000000000000000000" pitchFamily="2" charset="2"/>
              <a:buChar char="Ø"/>
            </a:pPr>
            <a:endParaRPr lang="el-GR" sz="3200" dirty="0">
              <a:latin typeface="Batang" panose="02030600000101010101" pitchFamily="18" charset="-127"/>
              <a:ea typeface="Batang" panose="02030600000101010101" pitchFamily="18" charset="-127"/>
            </a:endParaRPr>
          </a:p>
        </p:txBody>
      </p:sp>
    </p:spTree>
    <p:extLst>
      <p:ext uri="{BB962C8B-B14F-4D97-AF65-F5344CB8AC3E}">
        <p14:creationId xmlns="" xmlns:p14="http://schemas.microsoft.com/office/powerpoint/2010/main" val="543723950"/>
      </p:ext>
    </p:extLst>
  </p:cSld>
  <p:clrMapOvr>
    <a:masterClrMapping/>
  </p:clrMapOvr>
  <mc:AlternateContent xmlns:mc="http://schemas.openxmlformats.org/markup-compatibility/2006">
    <mc:Choice xmlns="" xmlns:p14="http://schemas.microsoft.com/office/powerpoint/2010/main" Requires="p14">
      <p:transition spd="slow" p14:dur="2000" advTm="75605"/>
    </mc:Choice>
    <mc:Fallback>
      <p:transition spd="slow" advTm="75605"/>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_qSRgCz3UDg4/S_qHD37FpnI/AAAAAAAAAVI/q2FmFCsEo1E/s1600/P1000259.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21302445">
            <a:off x="814183" y="532374"/>
            <a:ext cx="3377801" cy="2533351"/>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1.bp.blogspot.com/-qHs86oiv3Xw/UeTJ6IDc4KI/AAAAAAAAA3c/R0wV-_pDZyU/s1600/DSC_0605.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54630" y="3698616"/>
            <a:ext cx="4883216" cy="2746809"/>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http://3.bp.blogspot.com/-0mnkg0uzAIM/Uo9ZS9xXtoI/AAAAAAAAPew/3Q2Dlbfbhjk/s1600/sxoleio+8.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546699">
            <a:off x="8146455" y="566920"/>
            <a:ext cx="3494077" cy="4942991"/>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http://3.bp.blogspot.com/-CKKV7XbAs5w/U8dSD2w9K1I/AAAAAAAABa4/qvBc0XwaFEA/s1600/20140716_175538.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602899">
            <a:off x="3961320" y="673097"/>
            <a:ext cx="4315397" cy="323654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690146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ebooks.edu.gr/modules/ebook/show.php/DSDIM-C101/86/693,2604/images/img3_18.jpg"/>
          <p:cNvPicPr>
            <a:picLocks noChangeAspect="1" noChangeArrowheads="1"/>
          </p:cNvPicPr>
          <p:nvPr/>
        </p:nvPicPr>
        <p:blipFill>
          <a:blip r:embed="rId2" cstate="print"/>
          <a:srcRect/>
          <a:stretch>
            <a:fillRect/>
          </a:stretch>
        </p:blipFill>
        <p:spPr bwMode="auto">
          <a:xfrm>
            <a:off x="1665838" y="219120"/>
            <a:ext cx="9143999" cy="626469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tavrolexo"/>
          <p:cNvPicPr>
            <a:picLocks noChangeAspect="1" noChangeArrowheads="1"/>
          </p:cNvPicPr>
          <p:nvPr/>
        </p:nvPicPr>
        <p:blipFill>
          <a:blip r:embed="rId2" cstate="print"/>
          <a:srcRect/>
          <a:stretch>
            <a:fillRect/>
          </a:stretch>
        </p:blipFill>
        <p:spPr bwMode="auto">
          <a:xfrm>
            <a:off x="2218099" y="608499"/>
            <a:ext cx="7677339" cy="5647446"/>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583499" y="1765426"/>
            <a:ext cx="9505056" cy="2308324"/>
          </a:xfrm>
          <a:prstGeom prst="rect">
            <a:avLst/>
          </a:prstGeom>
        </p:spPr>
        <p:txBody>
          <a:bodyPr wrap="square">
            <a:spAutoFit/>
          </a:bodyPr>
          <a:lstStyle/>
          <a:p>
            <a:r>
              <a:rPr lang="el-GR" sz="2400" dirty="0" smtClean="0"/>
              <a:t>  Παιχνίδι εκμάθησης της ορθογραφίας.</a:t>
            </a:r>
          </a:p>
          <a:p>
            <a:r>
              <a:rPr lang="en-US" sz="2400" dirty="0" smtClean="0"/>
              <a:t> </a:t>
            </a:r>
            <a:r>
              <a:rPr lang="el-GR" sz="2400" dirty="0" smtClean="0"/>
              <a:t>Ο παίκτης ρίχνει ένα πετραδάκι χωρίς να βλέπει μέσα στο πλαίσιο. Σκοπός του παιχνιδιού είναι κάνοντας μικρά </a:t>
            </a:r>
            <a:r>
              <a:rPr lang="el-GR" sz="2400" dirty="0" err="1" smtClean="0"/>
              <a:t>αλματάκια</a:t>
            </a:r>
            <a:r>
              <a:rPr lang="el-GR" sz="2400" dirty="0" smtClean="0"/>
              <a:t> να σχηματίσει μία λέξη σύνθετη ή απλή ανάλογα με τις οδηγίες που θα πάρει από έναν άλλο παίκτη. Η λέξη πρέπει ν’ αρχίζει από το γράμμα στο οποίο έπεσε το πετραδάκι.</a:t>
            </a:r>
            <a:endParaRPr lang="el-GR" sz="2400" dirty="0"/>
          </a:p>
        </p:txBody>
      </p:sp>
      <p:sp>
        <p:nvSpPr>
          <p:cNvPr id="3" name="2 - Ορθογώνιο"/>
          <p:cNvSpPr/>
          <p:nvPr/>
        </p:nvSpPr>
        <p:spPr>
          <a:xfrm>
            <a:off x="4655841" y="548680"/>
            <a:ext cx="3360372" cy="523220"/>
          </a:xfrm>
          <a:prstGeom prst="rect">
            <a:avLst/>
          </a:prstGeom>
        </p:spPr>
        <p:txBody>
          <a:bodyPr wrap="square">
            <a:spAutoFit/>
          </a:bodyPr>
          <a:lstStyle/>
          <a:p>
            <a:r>
              <a:rPr lang="el-GR" sz="2800" b="1" dirty="0" smtClean="0"/>
              <a:t>Αλφάβητο</a:t>
            </a:r>
            <a:endParaRPr lang="el-GR"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743200" y="688063"/>
            <a:ext cx="6400800" cy="4524315"/>
          </a:xfrm>
          <a:prstGeom prst="rect">
            <a:avLst/>
          </a:prstGeom>
        </p:spPr>
        <p:txBody>
          <a:bodyPr wrap="square">
            <a:spAutoFit/>
          </a:bodyPr>
          <a:lstStyle/>
          <a:p>
            <a:pPr lvl="0" fontAlgn="base">
              <a:spcBef>
                <a:spcPct val="0"/>
              </a:spcBef>
              <a:spcAft>
                <a:spcPct val="0"/>
              </a:spcAft>
              <a:tabLst>
                <a:tab pos="457200" algn="l"/>
              </a:tabLst>
            </a:pPr>
            <a:r>
              <a:rPr lang="el-GR" b="1" dirty="0" smtClean="0">
                <a:latin typeface="Constantia" pitchFamily="18" charset="0"/>
                <a:ea typeface="Times New Roman" pitchFamily="18" charset="0"/>
                <a:cs typeface="Times New Roman" pitchFamily="18" charset="0"/>
              </a:rPr>
              <a:t>Ιδέες για παιχνίδια (</a:t>
            </a:r>
            <a:r>
              <a:rPr lang="el-GR" b="1" dirty="0" err="1" smtClean="0">
                <a:latin typeface="Constantia" pitchFamily="18" charset="0"/>
                <a:ea typeface="Times New Roman" pitchFamily="18" charset="0"/>
                <a:cs typeface="Times New Roman" pitchFamily="18" charset="0"/>
              </a:rPr>
              <a:t>διαθεματικά</a:t>
            </a:r>
            <a:r>
              <a:rPr lang="el-GR" b="1" dirty="0" smtClean="0">
                <a:latin typeface="Constantia" pitchFamily="18" charset="0"/>
                <a:ea typeface="Times New Roman" pitchFamily="18" charset="0"/>
                <a:cs typeface="Times New Roman" pitchFamily="18" charset="0"/>
              </a:rPr>
              <a:t> με τα ελληνικά)</a:t>
            </a:r>
            <a:r>
              <a:rPr lang="el-GR" dirty="0" smtClean="0">
                <a:latin typeface="Constantia" pitchFamily="18" charset="0"/>
                <a:ea typeface="Times New Roman" pitchFamily="18" charset="0"/>
                <a:cs typeface="Times New Roman" pitchFamily="18" charset="0"/>
              </a:rPr>
              <a:t> </a:t>
            </a:r>
          </a:p>
          <a:p>
            <a:pPr lvl="0" fontAlgn="base">
              <a:spcBef>
                <a:spcPct val="0"/>
              </a:spcBef>
              <a:spcAft>
                <a:spcPct val="0"/>
              </a:spcAft>
              <a:tabLst>
                <a:tab pos="457200" algn="l"/>
              </a:tabLst>
            </a:pPr>
            <a:endParaRPr lang="el-GR" dirty="0" smtClean="0">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l-GR" dirty="0" smtClean="0">
                <a:latin typeface="Constantia" pitchFamily="18" charset="0"/>
                <a:ea typeface="Times New Roman" pitchFamily="18" charset="0"/>
                <a:cs typeface="Times New Roman" pitchFamily="18" charset="0"/>
              </a:rPr>
              <a:t> Πέρασμα αλφαβήτου με διάφορες κινήσεις (άλματα, κουτσό, περπάτημα) λέγοντας φωναχτά το κάθε γράμμα. </a:t>
            </a:r>
            <a:endParaRPr lang="el-GR" dirty="0" smtClean="0">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l-GR" dirty="0" smtClean="0">
                <a:latin typeface="Constantia" pitchFamily="18" charset="0"/>
                <a:ea typeface="Times New Roman" pitchFamily="18" charset="0"/>
                <a:cs typeface="Times New Roman" pitchFamily="18" charset="0"/>
              </a:rPr>
              <a:t> Φτιάχνουν με γράμματα το όνομά τους </a:t>
            </a:r>
            <a:endParaRPr lang="el-GR" dirty="0" smtClean="0">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l-GR" dirty="0" smtClean="0">
                <a:latin typeface="Constantia" pitchFamily="18" charset="0"/>
                <a:ea typeface="Times New Roman" pitchFamily="18" charset="0"/>
                <a:cs typeface="Times New Roman" pitchFamily="18" charset="0"/>
              </a:rPr>
              <a:t> Φτιάχνουν με συλλαβές το όνομά τους κάνοντας </a:t>
            </a:r>
            <a:r>
              <a:rPr lang="el-GR" dirty="0" err="1" smtClean="0">
                <a:latin typeface="Constantia" pitchFamily="18" charset="0"/>
                <a:ea typeface="Times New Roman" pitchFamily="18" charset="0"/>
                <a:cs typeface="Times New Roman" pitchFamily="18" charset="0"/>
              </a:rPr>
              <a:t>αλματάκια</a:t>
            </a:r>
            <a:r>
              <a:rPr lang="el-GR" dirty="0" smtClean="0">
                <a:latin typeface="Constantia" pitchFamily="18" charset="0"/>
                <a:ea typeface="Times New Roman" pitchFamily="18" charset="0"/>
                <a:cs typeface="Times New Roman" pitchFamily="18" charset="0"/>
              </a:rPr>
              <a:t> (όσα και οι συλλαβές) και φωνάζοντας τις συλλαβές Ε-ΛΕ-ΝΗ, Α-ΝΤΡΕ-ΑΣ. </a:t>
            </a:r>
            <a:endParaRPr lang="el-GR" dirty="0" smtClean="0">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l-GR" dirty="0" smtClean="0">
                <a:latin typeface="Constantia" pitchFamily="18" charset="0"/>
                <a:ea typeface="Times New Roman" pitchFamily="18" charset="0"/>
                <a:cs typeface="Times New Roman" pitchFamily="18" charset="0"/>
              </a:rPr>
              <a:t>Πηδούν μόνο σε φωνήεντα </a:t>
            </a:r>
            <a:endParaRPr lang="el-GR" dirty="0" smtClean="0">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l-GR" dirty="0" smtClean="0">
                <a:latin typeface="Constantia" pitchFamily="18" charset="0"/>
                <a:ea typeface="Times New Roman" pitchFamily="18" charset="0"/>
                <a:cs typeface="Times New Roman" pitchFamily="18" charset="0"/>
              </a:rPr>
              <a:t> Πηδούν μόνο σε σύμφωνα </a:t>
            </a:r>
            <a:endParaRPr lang="el-GR" dirty="0" smtClean="0">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l-GR" dirty="0" smtClean="0">
                <a:latin typeface="Constantia" pitchFamily="18" charset="0"/>
                <a:ea typeface="Times New Roman" pitchFamily="18" charset="0"/>
                <a:cs typeface="Times New Roman" pitchFamily="18" charset="0"/>
              </a:rPr>
              <a:t> Φτιάχνουν σε ζευγάρια δίψηφα φωνήεντα, δίψηφα σύμφωνα, συνδυασμούς. </a:t>
            </a:r>
            <a:endParaRPr lang="el-GR" dirty="0" smtClean="0">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l-GR" dirty="0" smtClean="0">
                <a:latin typeface="Constantia" pitchFamily="18" charset="0"/>
                <a:ea typeface="Times New Roman" pitchFamily="18" charset="0"/>
                <a:cs typeface="Times New Roman" pitchFamily="18" charset="0"/>
              </a:rPr>
              <a:t> Βρίσκουν μεγάλες λέξεις και τις περνούν με κουτσό </a:t>
            </a:r>
            <a:endParaRPr lang="el-GR" dirty="0" smtClean="0">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l-GR" dirty="0" smtClean="0">
                <a:latin typeface="Constantia" pitchFamily="18" charset="0"/>
                <a:ea typeface="Times New Roman" pitchFamily="18" charset="0"/>
                <a:cs typeface="Times New Roman" pitchFamily="18" charset="0"/>
              </a:rPr>
              <a:t> Βρίσκουν λέξεις που να έχουν 5 γράμματα ... και τις φτιάχνουν με άλματα ή κουτσό ή  γκάλοπ. </a:t>
            </a:r>
            <a:endParaRPr lang="el-GR" dirty="0" smtClean="0">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l-GR" dirty="0" smtClean="0">
                <a:latin typeface="Constantia" pitchFamily="18" charset="0"/>
                <a:ea typeface="Times New Roman" pitchFamily="18" charset="0"/>
                <a:cs typeface="Times New Roman" pitchFamily="18" charset="0"/>
              </a:rPr>
              <a:t> Φτιάχνει το ένα παιδί μια λέξη και τη διαβάζει  το άλλο</a:t>
            </a:r>
            <a:r>
              <a:rPr lang="el-GR" sz="1600" dirty="0" smtClean="0">
                <a:latin typeface="Constantia" pitchFamily="18" charset="0"/>
                <a:ea typeface="Times New Roman" pitchFamily="18" charset="0"/>
                <a:cs typeface="Times New Roman" pitchFamily="18" charset="0"/>
              </a:rPr>
              <a:t>. </a:t>
            </a:r>
            <a:endParaRPr lang="el-GR" sz="1600" dirty="0" smtClean="0">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ypeteacher.tripod.com/idees_dialimmat15.jpg"/>
          <p:cNvPicPr>
            <a:picLocks noChangeAspect="1" noChangeArrowheads="1"/>
          </p:cNvPicPr>
          <p:nvPr/>
        </p:nvPicPr>
        <p:blipFill>
          <a:blip r:embed="rId2" cstate="print"/>
          <a:srcRect/>
          <a:stretch>
            <a:fillRect/>
          </a:stretch>
        </p:blipFill>
        <p:spPr bwMode="auto">
          <a:xfrm>
            <a:off x="1964602" y="476672"/>
            <a:ext cx="8437830" cy="5904656"/>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outso"/>
          <p:cNvPicPr>
            <a:picLocks noChangeAspect="1" noChangeArrowheads="1"/>
          </p:cNvPicPr>
          <p:nvPr/>
        </p:nvPicPr>
        <p:blipFill>
          <a:blip r:embed="rId3" cstate="print"/>
          <a:srcRect/>
          <a:stretch>
            <a:fillRect/>
          </a:stretch>
        </p:blipFill>
        <p:spPr bwMode="auto">
          <a:xfrm>
            <a:off x="2009868" y="1548143"/>
            <a:ext cx="7749767" cy="4996303"/>
          </a:xfrm>
          <a:prstGeom prst="rect">
            <a:avLst/>
          </a:prstGeom>
          <a:noFill/>
        </p:spPr>
      </p:pic>
      <p:sp>
        <p:nvSpPr>
          <p:cNvPr id="3" name="2 - Ορθογώνιο"/>
          <p:cNvSpPr/>
          <p:nvPr/>
        </p:nvSpPr>
        <p:spPr>
          <a:xfrm rot="10800000" flipV="1">
            <a:off x="4833722" y="578900"/>
            <a:ext cx="2533545" cy="369332"/>
          </a:xfrm>
          <a:prstGeom prst="rect">
            <a:avLst/>
          </a:prstGeom>
        </p:spPr>
        <p:txBody>
          <a:bodyPr wrap="square">
            <a:spAutoFit/>
          </a:bodyPr>
          <a:lstStyle/>
          <a:p>
            <a:r>
              <a:rPr lang="en-US" b="1" dirty="0" smtClean="0"/>
              <a:t> </a:t>
            </a:r>
            <a:r>
              <a:rPr lang="el-GR" b="1" dirty="0" smtClean="0"/>
              <a:t>Κουτσό </a:t>
            </a:r>
            <a:r>
              <a:rPr lang="en-US" b="1" dirty="0" smtClean="0"/>
              <a:t>(hopscotch)</a:t>
            </a:r>
            <a:r>
              <a:rPr lang="el-GR" b="1" dirty="0" smtClean="0"/>
              <a:t> </a:t>
            </a:r>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554480" y="538481"/>
            <a:ext cx="8432800" cy="5109091"/>
          </a:xfrm>
          <a:prstGeom prst="rect">
            <a:avLst/>
          </a:prstGeom>
        </p:spPr>
        <p:txBody>
          <a:bodyPr wrap="square">
            <a:spAutoFit/>
          </a:bodyPr>
          <a:lstStyle/>
          <a:p>
            <a:r>
              <a:rPr lang="el-GR" sz="2000" b="1" dirty="0" smtClean="0"/>
              <a:t>Το κουτσό </a:t>
            </a:r>
            <a:r>
              <a:rPr lang="el-GR" dirty="0" smtClean="0"/>
              <a:t>(</a:t>
            </a:r>
            <a:r>
              <a:rPr lang="el-GR" dirty="0" err="1" smtClean="0"/>
              <a:t>Hopscotch</a:t>
            </a:r>
            <a:r>
              <a:rPr lang="el-GR" dirty="0" smtClean="0"/>
              <a:t>) είναι ένα παιχνίδι που παίζεται με αρκετούς παίκτες ή μόνο με ένα.</a:t>
            </a:r>
            <a:r>
              <a:rPr lang="en-US" dirty="0" smtClean="0"/>
              <a:t> </a:t>
            </a:r>
            <a:r>
              <a:rPr lang="el-GR" dirty="0" smtClean="0"/>
              <a:t>Παίζεται σχεδόν σε όλο τον κόσμο και κάθε χώρα έχει τη δική της ονομασία </a:t>
            </a:r>
            <a:r>
              <a:rPr lang="en-US" dirty="0" smtClean="0"/>
              <a:t>.</a:t>
            </a:r>
          </a:p>
          <a:p>
            <a:r>
              <a:rPr lang="el-GR" dirty="0" smtClean="0"/>
              <a:t/>
            </a:r>
            <a:br>
              <a:rPr lang="el-GR" dirty="0" smtClean="0"/>
            </a:br>
            <a:r>
              <a:rPr lang="el-GR" dirty="0" smtClean="0"/>
              <a:t>ΚΑΝΟΝΕΣ:</a:t>
            </a:r>
            <a:br>
              <a:rPr lang="el-GR" dirty="0" smtClean="0"/>
            </a:br>
            <a:r>
              <a:rPr lang="el-GR" dirty="0" smtClean="0"/>
              <a:t>Το παιδί που ξεκινά το παιχνίδι πρέπει να πετάξει ένα μικρό αντικείμενο (μικρό κεραμίδι ή κέρμα ή οτιδήποτε άλλο) στο πρώτο (1) από το αριθμημένα τετράγωνα που είναι ζωγραφισμένα στο έδαφος και στη συνέχεια να πηδά μέσα από τα τετράγωνα για να ξαναπάρει το αντικείμενο και να επιστρέψει στη βάση του.</a:t>
            </a:r>
            <a:br>
              <a:rPr lang="el-GR" dirty="0" smtClean="0"/>
            </a:br>
            <a:r>
              <a:rPr lang="el-GR" dirty="0" smtClean="0"/>
              <a:t>Στη συνέχεια το ίδιο κάνουν και τα υπόλοιπα παιδιά που συμμετέχουν στο παιχνίδι.</a:t>
            </a:r>
            <a:r>
              <a:rPr lang="en-US" dirty="0" smtClean="0"/>
              <a:t> </a:t>
            </a:r>
            <a:r>
              <a:rPr lang="el-GR" dirty="0" smtClean="0"/>
              <a:t>Μόλις τελειώσουν όλα το παιδιά ξεκινά ο δεύτερος γύρος .Το παιδί που ξεκινά πρέπει να πετάξει το αντικείμενο στο δεύτερο τετράγωνο (2) και να ξεκινήσει πάλι η ίδια διαδικασία.</a:t>
            </a:r>
            <a:br>
              <a:rPr lang="el-GR" dirty="0" smtClean="0"/>
            </a:br>
            <a:r>
              <a:rPr lang="el-GR" dirty="0" smtClean="0"/>
              <a:t>Στο κουτσό δεν πρέπει το αντικείμενο που πετούν τα παιδιά να βγει έξω από τα τετράγωνα ή να ακουμπήσει κάποια από τις γραμμές του τετραγώνου.</a:t>
            </a:r>
            <a:r>
              <a:rPr lang="en-US" dirty="0" smtClean="0"/>
              <a:t> </a:t>
            </a:r>
            <a:r>
              <a:rPr lang="el-GR" dirty="0" smtClean="0"/>
              <a:t>Όταν συμβεί αυτό το παιδί χάνει τη σειρά του και παίζει ο επόμενος.</a:t>
            </a:r>
            <a:br>
              <a:rPr lang="el-GR" dirty="0" smtClean="0"/>
            </a:br>
            <a:r>
              <a:rPr lang="el-GR" dirty="0" smtClean="0"/>
              <a:t>Νικητής ανακηρύσσεται όποιος τελειώσει πρώτος όλα τα τετράγωνα.</a:t>
            </a:r>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1.bp.blogspot.com/-oLYy1SxcwFg/URgM-pRUwVI/AAAAAAAABnw/4fw97Y6d1Nk/s320/DSC_0036.JPG"/>
          <p:cNvPicPr>
            <a:picLocks noChangeAspect="1" noChangeArrowheads="1"/>
          </p:cNvPicPr>
          <p:nvPr/>
        </p:nvPicPr>
        <p:blipFill>
          <a:blip r:embed="rId2" cstate="print"/>
          <a:srcRect/>
          <a:stretch>
            <a:fillRect/>
          </a:stretch>
        </p:blipFill>
        <p:spPr bwMode="auto">
          <a:xfrm>
            <a:off x="1605280" y="404664"/>
            <a:ext cx="8463280" cy="554461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p:cNvSpPr>
          <p:nvPr/>
        </p:nvSpPr>
        <p:spPr>
          <a:xfrm>
            <a:off x="1728437" y="1480917"/>
            <a:ext cx="9779251" cy="3117040"/>
          </a:xfrm>
          <a:prstGeom prst="rect">
            <a:avLst/>
          </a:prstGeom>
        </p:spPr>
        <p:txBody>
          <a:bodyPr>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dirty="0" smtClean="0">
                <a:solidFill>
                  <a:srgbClr val="404040"/>
                </a:solidFill>
                <a:latin typeface="Batang" panose="02030600000101010101" pitchFamily="18" charset="-127"/>
                <a:ea typeface="Batang" panose="02030600000101010101" pitchFamily="18" charset="-127"/>
                <a:cs typeface="Times New Roman" pitchFamily="18" charset="0"/>
              </a:rPr>
              <a:t>Το 1989 τα </a:t>
            </a:r>
            <a:r>
              <a:rPr lang="el-GR" dirty="0" err="1" smtClean="0">
                <a:solidFill>
                  <a:srgbClr val="404040"/>
                </a:solidFill>
                <a:latin typeface="Batang" panose="02030600000101010101" pitchFamily="18" charset="-127"/>
                <a:ea typeface="Batang" panose="02030600000101010101" pitchFamily="18" charset="-127"/>
                <a:cs typeface="Times New Roman" pitchFamily="18" charset="0"/>
              </a:rPr>
              <a:t>Ηνωµένα</a:t>
            </a:r>
            <a:r>
              <a:rPr lang="el-GR" dirty="0" smtClean="0">
                <a:solidFill>
                  <a:srgbClr val="404040"/>
                </a:solidFill>
                <a:latin typeface="Batang" panose="02030600000101010101" pitchFamily="18" charset="-127"/>
                <a:ea typeface="Batang" panose="02030600000101010101" pitchFamily="18" charset="-127"/>
                <a:cs typeface="Times New Roman" pitchFamily="18" charset="0"/>
              </a:rPr>
              <a:t> Έθνη αναγνώρισαν το παιχνίδι ως </a:t>
            </a:r>
            <a:r>
              <a:rPr lang="el-GR" dirty="0" err="1" smtClean="0">
                <a:solidFill>
                  <a:srgbClr val="404040"/>
                </a:solidFill>
                <a:latin typeface="Batang" panose="02030600000101010101" pitchFamily="18" charset="-127"/>
                <a:ea typeface="Batang" panose="02030600000101010101" pitchFamily="18" charset="-127"/>
                <a:cs typeface="Times New Roman" pitchFamily="18" charset="0"/>
              </a:rPr>
              <a:t>δικαίωµα</a:t>
            </a:r>
            <a:r>
              <a:rPr lang="el-GR" dirty="0" smtClean="0">
                <a:solidFill>
                  <a:srgbClr val="404040"/>
                </a:solidFill>
                <a:latin typeface="Batang" panose="02030600000101010101" pitchFamily="18" charset="-127"/>
                <a:ea typeface="Batang" panose="02030600000101010101" pitchFamily="18" charset="-127"/>
                <a:cs typeface="Times New Roman" pitchFamily="18" charset="0"/>
              </a:rPr>
              <a:t> όλων των παιδιών, υπογραμμίζοντας τον </a:t>
            </a:r>
            <a:r>
              <a:rPr lang="el-GR" dirty="0" err="1" smtClean="0">
                <a:solidFill>
                  <a:srgbClr val="404040"/>
                </a:solidFill>
                <a:latin typeface="Batang" panose="02030600000101010101" pitchFamily="18" charset="-127"/>
                <a:ea typeface="Batang" panose="02030600000101010101" pitchFamily="18" charset="-127"/>
                <a:cs typeface="Times New Roman" pitchFamily="18" charset="0"/>
              </a:rPr>
              <a:t>θεµελιώδη</a:t>
            </a:r>
            <a:r>
              <a:rPr lang="el-GR" dirty="0" smtClean="0">
                <a:solidFill>
                  <a:srgbClr val="404040"/>
                </a:solidFill>
                <a:latin typeface="Batang" panose="02030600000101010101" pitchFamily="18" charset="-127"/>
                <a:ea typeface="Batang" panose="02030600000101010101" pitchFamily="18" charset="-127"/>
                <a:cs typeface="Times New Roman" pitchFamily="18" charset="0"/>
              </a:rPr>
              <a:t> του ρόλο στην παιδική ηλικία. </a:t>
            </a:r>
            <a:r>
              <a:rPr lang="el-GR" dirty="0" smtClean="0">
                <a:solidFill>
                  <a:schemeClr val="tx1"/>
                </a:solidFill>
                <a:latin typeface="Batang" panose="02030600000101010101" pitchFamily="18" charset="-127"/>
                <a:ea typeface="Batang" panose="02030600000101010101" pitchFamily="18" charset="-127"/>
                <a:cs typeface="Arial" pitchFamily="34" charset="0"/>
              </a:rPr>
              <a:t/>
            </a:r>
            <a:br>
              <a:rPr lang="el-GR" dirty="0" smtClean="0">
                <a:solidFill>
                  <a:schemeClr val="tx1"/>
                </a:solidFill>
                <a:latin typeface="Batang" panose="02030600000101010101" pitchFamily="18" charset="-127"/>
                <a:ea typeface="Batang" panose="02030600000101010101" pitchFamily="18" charset="-127"/>
                <a:cs typeface="Arial" pitchFamily="34" charset="0"/>
              </a:rPr>
            </a:br>
            <a:endParaRPr lang="el-GR" dirty="0"/>
          </a:p>
        </p:txBody>
      </p:sp>
    </p:spTree>
    <p:extLst>
      <p:ext uri="{BB962C8B-B14F-4D97-AF65-F5344CB8AC3E}">
        <p14:creationId xmlns="" xmlns:p14="http://schemas.microsoft.com/office/powerpoint/2010/main" val="406197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τουίστερ"/>
          <p:cNvPicPr>
            <a:picLocks noChangeAspect="1" noChangeArrowheads="1"/>
          </p:cNvPicPr>
          <p:nvPr/>
        </p:nvPicPr>
        <p:blipFill>
          <a:blip r:embed="rId2" cstate="print"/>
          <a:srcRect/>
          <a:stretch>
            <a:fillRect/>
          </a:stretch>
        </p:blipFill>
        <p:spPr bwMode="auto">
          <a:xfrm>
            <a:off x="1422400" y="1168400"/>
            <a:ext cx="8696960" cy="4585469"/>
          </a:xfrm>
          <a:prstGeom prst="rect">
            <a:avLst/>
          </a:prstGeom>
          <a:noFill/>
        </p:spPr>
      </p:pic>
      <p:sp>
        <p:nvSpPr>
          <p:cNvPr id="3" name="2 - Ορθογώνιο"/>
          <p:cNvSpPr/>
          <p:nvPr/>
        </p:nvSpPr>
        <p:spPr>
          <a:xfrm>
            <a:off x="4632298" y="254000"/>
            <a:ext cx="3333142" cy="369332"/>
          </a:xfrm>
          <a:prstGeom prst="rect">
            <a:avLst/>
          </a:prstGeom>
        </p:spPr>
        <p:txBody>
          <a:bodyPr wrap="square">
            <a:spAutoFit/>
          </a:bodyPr>
          <a:lstStyle/>
          <a:p>
            <a:r>
              <a:rPr lang="en-US" b="1" dirty="0" smtClean="0"/>
              <a:t>Twister  (</a:t>
            </a:r>
            <a:r>
              <a:rPr lang="el-GR" b="1" dirty="0" smtClean="0"/>
              <a:t>Ανεμοστρόβιλος</a:t>
            </a:r>
            <a:r>
              <a:rPr lang="en-US" b="1" dirty="0" smtClean="0"/>
              <a:t>)</a:t>
            </a:r>
            <a:endParaRPr 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590800" y="1294646"/>
            <a:ext cx="6553200" cy="3139321"/>
          </a:xfrm>
          <a:prstGeom prst="rect">
            <a:avLst/>
          </a:prstGeom>
        </p:spPr>
        <p:txBody>
          <a:bodyPr wrap="square">
            <a:spAutoFit/>
          </a:bodyPr>
          <a:lstStyle/>
          <a:p>
            <a:pPr marL="914400" lvl="1" indent="-457200"/>
            <a:r>
              <a:rPr lang="en-US" dirty="0" smtClean="0"/>
              <a:t>        </a:t>
            </a:r>
            <a:r>
              <a:rPr lang="el-GR" dirty="0" smtClean="0"/>
              <a:t>Είναι ένα παιχνίδι φυσικής ικανότητας.</a:t>
            </a:r>
            <a:r>
              <a:rPr lang="en-US" dirty="0" smtClean="0"/>
              <a:t> </a:t>
            </a:r>
            <a:r>
              <a:rPr lang="el-GR" dirty="0" smtClean="0"/>
              <a:t/>
            </a:r>
            <a:br>
              <a:rPr lang="el-GR" dirty="0" smtClean="0"/>
            </a:br>
            <a:r>
              <a:rPr lang="el-GR" dirty="0" smtClean="0"/>
              <a:t>Ο κάθε παίκτης ανάλογα με τις εντολές που παίρνει πρέπει να κινείται και να ταιριάζει χέρι ή πόδι σε έναν κύκλο του σωστού χρώματος. Δεν μπορεί να υπάρχουν δύο παίκτες που μπορούν να έχουν το χέρι ή το πόδι τους στον ίδιο κύκλο. Πολλές φορές οι παίκτες θα πρέπει να βάλουν τον εαυτό τους σε απίθανη ή επισφαλή θέση με αποτέλεσμα να πέσουν. Ο παίκτης αποβάλλεται όταν πέσει ή όταν ο αγκώνας ή το γόνατο αγγίξει το πάτωμα.</a:t>
            </a:r>
            <a:endParaRPr lang="el-GR" dirty="0"/>
          </a:p>
        </p:txBody>
      </p:sp>
      <p:sp>
        <p:nvSpPr>
          <p:cNvPr id="3" name="2 - Ορθογώνιο"/>
          <p:cNvSpPr/>
          <p:nvPr/>
        </p:nvSpPr>
        <p:spPr>
          <a:xfrm>
            <a:off x="4037846" y="325120"/>
            <a:ext cx="3450074" cy="369332"/>
          </a:xfrm>
          <a:prstGeom prst="rect">
            <a:avLst/>
          </a:prstGeom>
        </p:spPr>
        <p:txBody>
          <a:bodyPr wrap="square">
            <a:spAutoFit/>
          </a:bodyPr>
          <a:lstStyle/>
          <a:p>
            <a:r>
              <a:rPr lang="en-US" b="1" dirty="0" smtClean="0"/>
              <a:t>Twister  (</a:t>
            </a:r>
            <a:r>
              <a:rPr lang="el-GR" b="1" dirty="0" smtClean="0"/>
              <a:t>Ανεμοστρόβιλος</a:t>
            </a:r>
            <a:r>
              <a:rPr lang="en-US" b="1" dirty="0" smtClean="0"/>
              <a:t>)</a:t>
            </a:r>
            <a:endParaRPr lang="el-G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argetball"/>
          <p:cNvPicPr>
            <a:picLocks noChangeAspect="1" noChangeArrowheads="1"/>
          </p:cNvPicPr>
          <p:nvPr/>
        </p:nvPicPr>
        <p:blipFill>
          <a:blip r:embed="rId2" cstate="print"/>
          <a:srcRect/>
          <a:stretch>
            <a:fillRect/>
          </a:stretch>
        </p:blipFill>
        <p:spPr bwMode="auto">
          <a:xfrm>
            <a:off x="1605280" y="1188720"/>
            <a:ext cx="9154160" cy="4832568"/>
          </a:xfrm>
          <a:prstGeom prst="rect">
            <a:avLst/>
          </a:prstGeom>
          <a:noFill/>
        </p:spPr>
      </p:pic>
      <p:sp>
        <p:nvSpPr>
          <p:cNvPr id="3" name="2 - Ορθογώνιο"/>
          <p:cNvSpPr/>
          <p:nvPr/>
        </p:nvSpPr>
        <p:spPr>
          <a:xfrm>
            <a:off x="4511040" y="386080"/>
            <a:ext cx="2895600" cy="369332"/>
          </a:xfrm>
          <a:prstGeom prst="rect">
            <a:avLst/>
          </a:prstGeom>
        </p:spPr>
        <p:txBody>
          <a:bodyPr wrap="square">
            <a:spAutoFit/>
          </a:bodyPr>
          <a:lstStyle/>
          <a:p>
            <a:pPr algn="ctr"/>
            <a:r>
              <a:rPr lang="en-US" b="1" i="1" dirty="0" smtClean="0"/>
              <a:t>Target Ball</a:t>
            </a:r>
            <a:endParaRPr lang="el-G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560320" y="1341120"/>
            <a:ext cx="6583680" cy="3000821"/>
          </a:xfrm>
          <a:prstGeom prst="rect">
            <a:avLst/>
          </a:prstGeom>
        </p:spPr>
        <p:txBody>
          <a:bodyPr wrap="square">
            <a:spAutoFit/>
          </a:bodyPr>
          <a:lstStyle/>
          <a:p>
            <a:pPr>
              <a:lnSpc>
                <a:spcPct val="150000"/>
              </a:lnSpc>
            </a:pPr>
            <a:r>
              <a:rPr lang="el-GR" dirty="0" smtClean="0"/>
              <a:t>Το παιχνίδι παίζεται πετώντας μια μπάλα σε στόχο από</a:t>
            </a:r>
            <a:r>
              <a:rPr lang="en-US" dirty="0" smtClean="0"/>
              <a:t> </a:t>
            </a:r>
            <a:r>
              <a:rPr lang="el-GR" dirty="0" smtClean="0"/>
              <a:t> </a:t>
            </a:r>
            <a:r>
              <a:rPr lang="en-US" dirty="0" smtClean="0"/>
              <a:t>  </a:t>
            </a:r>
            <a:r>
              <a:rPr lang="el-GR" dirty="0" smtClean="0"/>
              <a:t>συγκεκριμένη απόσταση.</a:t>
            </a:r>
            <a:r>
              <a:rPr lang="en-US" dirty="0" smtClean="0"/>
              <a:t> </a:t>
            </a:r>
            <a:r>
              <a:rPr lang="el-GR" dirty="0" smtClean="0"/>
              <a:t/>
            </a:r>
            <a:br>
              <a:rPr lang="el-GR" dirty="0" smtClean="0"/>
            </a:br>
            <a:r>
              <a:rPr lang="el-GR" dirty="0" smtClean="0"/>
              <a:t>Μπορούν να παίζουν πολλά παιδιά περιμένοντας τη σειρά τους .</a:t>
            </a:r>
            <a:r>
              <a:rPr lang="en-US" dirty="0" smtClean="0"/>
              <a:t> </a:t>
            </a:r>
            <a:r>
              <a:rPr lang="el-GR" dirty="0" smtClean="0"/>
              <a:t>Τ</a:t>
            </a:r>
            <a:r>
              <a:rPr lang="en-US" dirty="0" smtClean="0"/>
              <a:t>o</a:t>
            </a:r>
            <a:r>
              <a:rPr lang="el-GR" dirty="0" smtClean="0"/>
              <a:t> </a:t>
            </a:r>
            <a:r>
              <a:rPr lang="el-GR" dirty="0" err="1" smtClean="0"/>
              <a:t>target</a:t>
            </a:r>
            <a:r>
              <a:rPr lang="el-GR" dirty="0" smtClean="0"/>
              <a:t> </a:t>
            </a:r>
            <a:r>
              <a:rPr lang="el-GR" dirty="0" err="1" smtClean="0"/>
              <a:t>ball</a:t>
            </a:r>
            <a:r>
              <a:rPr lang="el-GR" dirty="0" smtClean="0"/>
              <a:t> μπορεί να διεξαχθεί υπό μορφή συναγωνισμού (ποιος θα συγκεντρώσει πρώτος έναν αριθμό πόντων) ή μπορεί απλά να είναι ένα παιχνίδι εξάσκησης στη ρίψη.</a:t>
            </a:r>
            <a:endParaRPr lang="el-GR" dirty="0"/>
          </a:p>
        </p:txBody>
      </p:sp>
      <p:sp>
        <p:nvSpPr>
          <p:cNvPr id="3" name="2 - Ορθογώνιο"/>
          <p:cNvSpPr/>
          <p:nvPr/>
        </p:nvSpPr>
        <p:spPr>
          <a:xfrm>
            <a:off x="5426586" y="436880"/>
            <a:ext cx="2295014" cy="400110"/>
          </a:xfrm>
          <a:prstGeom prst="rect">
            <a:avLst/>
          </a:prstGeom>
        </p:spPr>
        <p:txBody>
          <a:bodyPr wrap="square">
            <a:spAutoFit/>
          </a:bodyPr>
          <a:lstStyle/>
          <a:p>
            <a:r>
              <a:rPr lang="en-US" sz="2000" b="1" i="1" dirty="0" smtClean="0"/>
              <a:t>Target Ball</a:t>
            </a:r>
            <a:endParaRPr lang="el-GR"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http://1.bp.blogspot.com/-AxLm-MAkBJ0/UnycRjZ-g8I/AAAAAAAAAC4/mkxOw02SgrA/s400/DSC00973.JPG">
            <a:hlinkClick r:id="rId2"/>
          </p:cNvPr>
          <p:cNvPicPr/>
          <p:nvPr/>
        </p:nvPicPr>
        <p:blipFill>
          <a:blip r:embed="rId3" cstate="print"/>
          <a:srcRect/>
          <a:stretch>
            <a:fillRect/>
          </a:stretch>
        </p:blipFill>
        <p:spPr bwMode="auto">
          <a:xfrm>
            <a:off x="1763688" y="908720"/>
            <a:ext cx="7766392" cy="4852000"/>
          </a:xfrm>
          <a:prstGeom prst="rect">
            <a:avLst/>
          </a:prstGeom>
          <a:noFill/>
          <a:ln w="9525">
            <a:noFill/>
            <a:miter lim="800000"/>
            <a:headEnd/>
            <a:tailEnd/>
          </a:ln>
        </p:spPr>
      </p:pic>
      <p:sp>
        <p:nvSpPr>
          <p:cNvPr id="3" name="2 - Ορθογώνιο"/>
          <p:cNvSpPr/>
          <p:nvPr/>
        </p:nvSpPr>
        <p:spPr>
          <a:xfrm>
            <a:off x="5100320" y="284480"/>
            <a:ext cx="1442437" cy="369332"/>
          </a:xfrm>
          <a:prstGeom prst="rect">
            <a:avLst/>
          </a:prstGeom>
        </p:spPr>
        <p:txBody>
          <a:bodyPr wrap="square">
            <a:spAutoFit/>
          </a:bodyPr>
          <a:lstStyle/>
          <a:p>
            <a:pPr lvl="0" algn="just" fontAlgn="base">
              <a:spcBef>
                <a:spcPct val="0"/>
              </a:spcBef>
              <a:spcAft>
                <a:spcPct val="0"/>
              </a:spcAft>
            </a:pPr>
            <a:r>
              <a:rPr lang="el-GR" b="1" u="sng" dirty="0" smtClean="0">
                <a:latin typeface="Calibri" pitchFamily="34" charset="0"/>
                <a:ea typeface="Times New Roman" pitchFamily="18" charset="0"/>
                <a:cs typeface="Times New Roman" pitchFamily="18" charset="0"/>
              </a:rPr>
              <a:t>Πατητό</a:t>
            </a:r>
            <a:endParaRPr lang="el-GR" dirty="0" smtClean="0">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489200" y="985520"/>
            <a:ext cx="7112000" cy="3139321"/>
          </a:xfrm>
          <a:prstGeom prst="rect">
            <a:avLst/>
          </a:prstGeom>
        </p:spPr>
        <p:txBody>
          <a:bodyPr wrap="square">
            <a:spAutoFit/>
          </a:bodyPr>
          <a:lstStyle/>
          <a:p>
            <a:pPr lvl="0" algn="just" fontAlgn="base">
              <a:spcBef>
                <a:spcPct val="0"/>
              </a:spcBef>
              <a:spcAft>
                <a:spcPct val="0"/>
              </a:spcAft>
            </a:pPr>
            <a:r>
              <a:rPr lang="el-GR" b="1" u="sng" dirty="0" smtClean="0">
                <a:latin typeface="Calibri" pitchFamily="34" charset="0"/>
                <a:ea typeface="Times New Roman" pitchFamily="18" charset="0"/>
                <a:cs typeface="Times New Roman" pitchFamily="18" charset="0"/>
              </a:rPr>
              <a:t>Πατητό</a:t>
            </a:r>
            <a:endParaRPr lang="el-GR" dirty="0" smtClean="0">
              <a:latin typeface="Arial" pitchFamily="34" charset="0"/>
              <a:cs typeface="Arial" pitchFamily="34" charset="0"/>
            </a:endParaRPr>
          </a:p>
          <a:p>
            <a:pPr lvl="0" algn="just" eaLnBrk="0" fontAlgn="base" hangingPunct="0">
              <a:spcBef>
                <a:spcPct val="0"/>
              </a:spcBef>
              <a:spcAft>
                <a:spcPct val="0"/>
              </a:spcAft>
            </a:pPr>
            <a:r>
              <a:rPr lang="el-GR" i="1" dirty="0" smtClean="0">
                <a:solidFill>
                  <a:srgbClr val="666666"/>
                </a:solidFill>
                <a:latin typeface="Calibri" pitchFamily="34" charset="0"/>
                <a:ea typeface="Times New Roman" pitchFamily="18" charset="0"/>
                <a:cs typeface="Times New Roman" pitchFamily="18" charset="0"/>
              </a:rPr>
              <a:t>Το παιχνίδι παίζεται με 8 παίκτες οι οποίοι παίρνουν τις θέσεις τους στις πατούσες του μπλε τετραγώνου. Μετά το συνθηματικό «πα-τη-τό» το παιχνίδι ξεκινά και ο ένας παίκτης προσπαθεί να πατήσει τον άλλο έχοντας τα χέρια του στο πίσω μέρος του σώματος. Όποιος παίκτης πατηθεί βγαίνει από το παιχνίδι. Όταν μείνουν 4 παίκτες παίρνουν θέση στις πατούσες του κόκκινου τετραγώνου και επιτρέπεται να παίξουν μόνο από το κόκκινο τετράγωνο και μέσα. Το παιχνίδι ξεκινά με το ίδιο συνθηματικό έως ότου μείνουν 2 παίκτες οι οποίοι παίζουν πια μόνο στο κίτρινο τετράγωνο. Οι παίκτες που πατάνε έξω από τις άσπρες γραμμές κάθε φορά βγαίνουν από το παιχνίδι…</a:t>
            </a:r>
            <a:endParaRPr lang="el-GR" dirty="0" smtClean="0">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http://3.bp.blogspot.com/-rI-5IfrL30Y/TsqKtnTTDmI/AAAAAAAABg8/YCc0qNVbDGQ/s640/21112011242.jpg"/>
          <p:cNvPicPr/>
          <p:nvPr/>
        </p:nvPicPr>
        <p:blipFill>
          <a:blip r:embed="rId2" cstate="print"/>
          <a:srcRect/>
          <a:stretch>
            <a:fillRect/>
          </a:stretch>
        </p:blipFill>
        <p:spPr bwMode="auto">
          <a:xfrm>
            <a:off x="1503680" y="260649"/>
            <a:ext cx="8879840" cy="5904656"/>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http://1.bp.blogspot.com/-7J8w1ZvAuNw/UnyvHGtNu0I/AAAAAAAAADQ/3_uGvWdo5xc/s400/DSC00974.JPG"/>
          <p:cNvPicPr/>
          <p:nvPr/>
        </p:nvPicPr>
        <p:blipFill>
          <a:blip r:embed="rId3" cstate="print"/>
          <a:srcRect/>
          <a:stretch>
            <a:fillRect/>
          </a:stretch>
        </p:blipFill>
        <p:spPr bwMode="auto">
          <a:xfrm>
            <a:off x="1513840" y="1178560"/>
            <a:ext cx="8595360" cy="4914736"/>
          </a:xfrm>
          <a:prstGeom prst="rect">
            <a:avLst/>
          </a:prstGeom>
          <a:noFill/>
          <a:ln w="9525">
            <a:noFill/>
            <a:miter lim="800000"/>
            <a:headEnd/>
            <a:tailEnd/>
          </a:ln>
        </p:spPr>
      </p:pic>
      <p:sp>
        <p:nvSpPr>
          <p:cNvPr id="3" name="2 - Ορθογώνιο"/>
          <p:cNvSpPr/>
          <p:nvPr/>
        </p:nvSpPr>
        <p:spPr>
          <a:xfrm>
            <a:off x="5526805" y="558800"/>
            <a:ext cx="1138389" cy="369332"/>
          </a:xfrm>
          <a:prstGeom prst="rect">
            <a:avLst/>
          </a:prstGeom>
        </p:spPr>
        <p:txBody>
          <a:bodyPr wrap="square">
            <a:spAutoFit/>
          </a:bodyPr>
          <a:lstStyle/>
          <a:p>
            <a:pPr lvl="0" fontAlgn="base">
              <a:spcBef>
                <a:spcPct val="0"/>
              </a:spcBef>
              <a:spcAft>
                <a:spcPct val="0"/>
              </a:spcAft>
            </a:pPr>
            <a:r>
              <a:rPr lang="el-GR" b="1" u="sng" dirty="0" smtClean="0">
                <a:latin typeface="Calibri" pitchFamily="34" charset="0"/>
                <a:ea typeface="Times New Roman" pitchFamily="18" charset="0"/>
                <a:cs typeface="Times New Roman" pitchFamily="18" charset="0"/>
              </a:rPr>
              <a:t>Σαλιγκάρι</a:t>
            </a:r>
            <a:endParaRPr lang="el-GR" dirty="0" smtClean="0">
              <a:latin typeface="Arial" pitchFamily="34"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133600" y="975360"/>
            <a:ext cx="7305040" cy="3779176"/>
          </a:xfrm>
          <a:prstGeom prst="rect">
            <a:avLst/>
          </a:prstGeom>
        </p:spPr>
        <p:txBody>
          <a:bodyPr wrap="square">
            <a:spAutoFit/>
          </a:bodyPr>
          <a:lstStyle/>
          <a:p>
            <a:pPr>
              <a:lnSpc>
                <a:spcPct val="150000"/>
              </a:lnSpc>
            </a:pPr>
            <a:r>
              <a:rPr lang="el-GR" i="1" dirty="0" smtClean="0"/>
              <a:t>Για να παίξουμε το σαλιγκάρι χρειαζόμαστε ένα πλαστικό καπάκι μεσαίου μεγέθους. Ο παίκτης ξεκινά από το βέλος εκκίνησης και στόχος του είναι να φτάσει το καπάκι σπρώχνοντάς το με το ένα του πόδι ( κουτσό) στο κέντρο του σαλιγκαριού. Κάθε φορά που ο παίκτης καταφέρνει να διανύσει επιτυχώς, ένα κομμάτι, μπορεί να "ξεκουραστεί" πατώντας και τα δύο του πόδια πριν αρχίσει πάλι το κουτσό για το επόμενο χρωματιστό κομμάτι. Ο παίκτης χάνει όταν χάσει την ισορροπία του ή όταν το καπάκι φύγει έξω από τα όρια κάθε χρωματιστού κομματιού του σαλιγκαριού.</a:t>
            </a:r>
            <a:endParaRPr lang="el-G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ypeteacher.tripod.com/idees_dialimatos3.jpg"/>
          <p:cNvPicPr>
            <a:picLocks noChangeAspect="1" noChangeArrowheads="1"/>
          </p:cNvPicPr>
          <p:nvPr/>
        </p:nvPicPr>
        <p:blipFill>
          <a:blip r:embed="rId2" cstate="print"/>
          <a:srcRect/>
          <a:stretch>
            <a:fillRect/>
          </a:stretch>
        </p:blipFill>
        <p:spPr bwMode="auto">
          <a:xfrm>
            <a:off x="1747520" y="1209040"/>
            <a:ext cx="8636000" cy="5172288"/>
          </a:xfrm>
          <a:prstGeom prst="rect">
            <a:avLst/>
          </a:prstGeom>
          <a:noFill/>
        </p:spPr>
      </p:pic>
      <p:sp>
        <p:nvSpPr>
          <p:cNvPr id="3" name="2 - Ορθογώνιο"/>
          <p:cNvSpPr/>
          <p:nvPr/>
        </p:nvSpPr>
        <p:spPr>
          <a:xfrm>
            <a:off x="5356854" y="508000"/>
            <a:ext cx="2009145" cy="369332"/>
          </a:xfrm>
          <a:prstGeom prst="rect">
            <a:avLst/>
          </a:prstGeom>
        </p:spPr>
        <p:txBody>
          <a:bodyPr wrap="square">
            <a:spAutoFit/>
          </a:bodyPr>
          <a:lstStyle/>
          <a:p>
            <a:pPr algn="ctr"/>
            <a:r>
              <a:rPr lang="en-US" b="1" dirty="0" smtClean="0"/>
              <a:t>A</a:t>
            </a:r>
            <a:r>
              <a:rPr lang="el-GR" b="1" dirty="0" err="1" smtClean="0"/>
              <a:t>ριθμόλεξο</a:t>
            </a:r>
            <a:endParaRPr lang="el-GR"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46434" y="402730"/>
            <a:ext cx="7195969" cy="819679"/>
          </a:xfrm>
        </p:spPr>
        <p:txBody>
          <a:bodyPr>
            <a:prstTxWarp prst="textCascadeUp">
              <a:avLst/>
            </a:prstTxWarp>
          </a:bodyPr>
          <a:lstStyle/>
          <a:p>
            <a:pPr lvl="0" algn="ctr"/>
            <a:r>
              <a:rPr lang="el-GR" dirty="0">
                <a:latin typeface="Batang" panose="02030600000101010101" pitchFamily="18" charset="-127"/>
                <a:ea typeface="Batang" panose="02030600000101010101" pitchFamily="18" charset="-127"/>
                <a:cs typeface="Times New Roman" pitchFamily="18" charset="0"/>
              </a:rPr>
              <a:t>Το παιχνίδι αποτελεί </a:t>
            </a:r>
            <a:endParaRPr lang="el-GR" dirty="0"/>
          </a:p>
        </p:txBody>
      </p:sp>
      <p:sp>
        <p:nvSpPr>
          <p:cNvPr id="3" name="Θέση περιεχομένου 2"/>
          <p:cNvSpPr>
            <a:spLocks noGrp="1"/>
          </p:cNvSpPr>
          <p:nvPr>
            <p:ph idx="1"/>
          </p:nvPr>
        </p:nvSpPr>
        <p:spPr>
          <a:xfrm>
            <a:off x="1799925" y="1536834"/>
            <a:ext cx="10000648" cy="3993109"/>
          </a:xfrm>
        </p:spPr>
        <p:txBody>
          <a:bodyPr>
            <a:normAutofit/>
          </a:bodyPr>
          <a:lstStyle/>
          <a:p>
            <a:pPr lvl="0" fontAlgn="base">
              <a:spcBef>
                <a:spcPct val="0"/>
              </a:spcBef>
              <a:spcAft>
                <a:spcPct val="0"/>
              </a:spcAft>
              <a:buFont typeface="Wingdings" panose="05000000000000000000" pitchFamily="2" charset="2"/>
              <a:buChar char="Ø"/>
            </a:pPr>
            <a:r>
              <a:rPr lang="el-GR" sz="3600" dirty="0">
                <a:latin typeface="Batang" panose="02030600000101010101" pitchFamily="18" charset="-127"/>
                <a:ea typeface="Batang" panose="02030600000101010101" pitchFamily="18" charset="-127"/>
                <a:cs typeface="Times New Roman" pitchFamily="18" charset="0"/>
              </a:rPr>
              <a:t>τη «φυσική» γλώσσα των παιδιών</a:t>
            </a:r>
          </a:p>
          <a:p>
            <a:pPr marL="0" lvl="0" indent="0" fontAlgn="base">
              <a:spcBef>
                <a:spcPct val="0"/>
              </a:spcBef>
              <a:spcAft>
                <a:spcPct val="0"/>
              </a:spcAft>
              <a:buNone/>
            </a:pPr>
            <a:r>
              <a:rPr lang="el-GR" sz="3600" dirty="0">
                <a:latin typeface="Batang" panose="02030600000101010101" pitchFamily="18" charset="-127"/>
                <a:ea typeface="Batang" panose="02030600000101010101" pitchFamily="18" charset="-127"/>
                <a:cs typeface="Times New Roman" pitchFamily="18" charset="0"/>
              </a:rPr>
              <a:t> </a:t>
            </a:r>
          </a:p>
          <a:p>
            <a:pPr lvl="0" fontAlgn="base">
              <a:spcBef>
                <a:spcPct val="0"/>
              </a:spcBef>
              <a:spcAft>
                <a:spcPct val="0"/>
              </a:spcAft>
              <a:buFont typeface="Wingdings" panose="05000000000000000000" pitchFamily="2" charset="2"/>
              <a:buChar char="Ø"/>
            </a:pPr>
            <a:r>
              <a:rPr lang="el-GR" sz="3600" dirty="0">
                <a:latin typeface="Batang" panose="02030600000101010101" pitchFamily="18" charset="-127"/>
                <a:ea typeface="Batang" panose="02030600000101010101" pitchFamily="18" charset="-127"/>
                <a:cs typeface="Times New Roman" pitchFamily="18" charset="0"/>
              </a:rPr>
              <a:t>το πιο ισχυρό μέσο έκφρασής τους και</a:t>
            </a:r>
          </a:p>
          <a:p>
            <a:pPr marL="0" lvl="0" indent="0" fontAlgn="base">
              <a:spcBef>
                <a:spcPct val="0"/>
              </a:spcBef>
              <a:spcAft>
                <a:spcPct val="0"/>
              </a:spcAft>
              <a:buNone/>
            </a:pPr>
            <a:r>
              <a:rPr lang="el-GR" sz="3600" dirty="0">
                <a:latin typeface="Batang" panose="02030600000101010101" pitchFamily="18" charset="-127"/>
                <a:ea typeface="Batang" panose="02030600000101010101" pitchFamily="18" charset="-127"/>
                <a:cs typeface="Times New Roman" pitchFamily="18" charset="0"/>
              </a:rPr>
              <a:t> </a:t>
            </a:r>
          </a:p>
          <a:p>
            <a:pPr lvl="0" fontAlgn="base">
              <a:spcBef>
                <a:spcPct val="0"/>
              </a:spcBef>
              <a:spcAft>
                <a:spcPct val="0"/>
              </a:spcAft>
              <a:buFont typeface="Wingdings" panose="05000000000000000000" pitchFamily="2" charset="2"/>
              <a:buChar char="Ø"/>
            </a:pPr>
            <a:r>
              <a:rPr lang="el-GR" sz="3600" dirty="0">
                <a:latin typeface="Batang" panose="02030600000101010101" pitchFamily="18" charset="-127"/>
                <a:ea typeface="Batang" panose="02030600000101010101" pitchFamily="18" charset="-127"/>
                <a:cs typeface="Times New Roman" pitchFamily="18" charset="0"/>
              </a:rPr>
              <a:t>αναπόσπαστη δραστηριότητα της καθημερινότητάς τους. </a:t>
            </a:r>
            <a:endParaRPr lang="el-GR" sz="3600" dirty="0" smtClean="0">
              <a:latin typeface="Batang" panose="02030600000101010101" pitchFamily="18" charset="-127"/>
              <a:ea typeface="Batang" panose="02030600000101010101" pitchFamily="18" charset="-127"/>
              <a:cs typeface="Times New Roman" pitchFamily="18" charset="0"/>
            </a:endParaRPr>
          </a:p>
          <a:p>
            <a:pPr lvl="0" fontAlgn="base">
              <a:spcBef>
                <a:spcPct val="0"/>
              </a:spcBef>
              <a:spcAft>
                <a:spcPct val="0"/>
              </a:spcAft>
              <a:buFont typeface="Wingdings" panose="05000000000000000000" pitchFamily="2" charset="2"/>
              <a:buChar char="Ø"/>
            </a:pPr>
            <a:endParaRPr lang="el-GR" sz="3600" dirty="0">
              <a:latin typeface="Batang" panose="02030600000101010101" pitchFamily="18" charset="-127"/>
              <a:ea typeface="Batang" panose="02030600000101010101" pitchFamily="18" charset="-127"/>
              <a:cs typeface="Times New Roman" pitchFamily="18" charset="0"/>
            </a:endParaRPr>
          </a:p>
          <a:p>
            <a:pPr marL="0" indent="0">
              <a:buNone/>
            </a:pPr>
            <a:endParaRPr lang="el-GR" sz="3200" dirty="0"/>
          </a:p>
        </p:txBody>
      </p:sp>
    </p:spTree>
    <p:extLst>
      <p:ext uri="{BB962C8B-B14F-4D97-AF65-F5344CB8AC3E}">
        <p14:creationId xmlns="" xmlns:p14="http://schemas.microsoft.com/office/powerpoint/2010/main" val="76734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750"/>
                                        <p:tgtEl>
                                          <p:spTgt spid="3">
                                            <p:txEl>
                                              <p:pRg st="0" end="0"/>
                                            </p:txEl>
                                          </p:spTgt>
                                        </p:tgtEl>
                                      </p:cBhvr>
                                    </p:animEffect>
                                    <p:anim calcmode="lin" valueType="num">
                                      <p:cBhvr>
                                        <p:cTn id="15"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750"/>
                                        <p:tgtEl>
                                          <p:spTgt spid="3">
                                            <p:txEl>
                                              <p:pRg st="1" end="1"/>
                                            </p:txEl>
                                          </p:spTgt>
                                        </p:tgtEl>
                                      </p:cBhvr>
                                    </p:animEffect>
                                    <p:anim calcmode="lin" valueType="num">
                                      <p:cBhvr>
                                        <p:cTn id="22"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750"/>
                                        <p:tgtEl>
                                          <p:spTgt spid="3">
                                            <p:txEl>
                                              <p:pRg st="2" end="2"/>
                                            </p:txEl>
                                          </p:spTgt>
                                        </p:tgtEl>
                                      </p:cBhvr>
                                    </p:animEffect>
                                    <p:anim calcmode="lin" valueType="num">
                                      <p:cBhvr>
                                        <p:cTn id="29"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750"/>
                                        <p:tgtEl>
                                          <p:spTgt spid="3">
                                            <p:txEl>
                                              <p:pRg st="3" end="3"/>
                                            </p:txEl>
                                          </p:spTgt>
                                        </p:tgtEl>
                                      </p:cBhvr>
                                    </p:animEffect>
                                    <p:anim calcmode="lin" valueType="num">
                                      <p:cBhvr>
                                        <p:cTn id="36"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750"/>
                                        <p:tgtEl>
                                          <p:spTgt spid="3">
                                            <p:txEl>
                                              <p:pRg st="4" end="4"/>
                                            </p:txEl>
                                          </p:spTgt>
                                        </p:tgtEl>
                                      </p:cBhvr>
                                    </p:animEffect>
                                    <p:anim calcmode="lin" valueType="num">
                                      <p:cBhvr>
                                        <p:cTn id="43"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702560" y="1026161"/>
            <a:ext cx="6746240" cy="3416320"/>
          </a:xfrm>
          <a:prstGeom prst="rect">
            <a:avLst/>
          </a:prstGeom>
        </p:spPr>
        <p:txBody>
          <a:bodyPr wrap="square">
            <a:spAutoFit/>
          </a:bodyPr>
          <a:lstStyle/>
          <a:p>
            <a:pPr lvl="0" fontAlgn="base">
              <a:spcBef>
                <a:spcPct val="0"/>
              </a:spcBef>
              <a:spcAft>
                <a:spcPct val="0"/>
              </a:spcAft>
              <a:tabLst>
                <a:tab pos="457200" algn="l"/>
              </a:tabLst>
            </a:pPr>
            <a:r>
              <a:rPr lang="el-GR" b="1" dirty="0" smtClean="0">
                <a:latin typeface="Constantia" pitchFamily="18" charset="0"/>
                <a:ea typeface="Times New Roman" pitchFamily="18" charset="0"/>
                <a:cs typeface="Times New Roman" pitchFamily="18" charset="0"/>
              </a:rPr>
              <a:t>Ιδέες για παιχνίδια (</a:t>
            </a:r>
            <a:r>
              <a:rPr lang="el-GR" b="1" dirty="0" err="1" smtClean="0">
                <a:latin typeface="Constantia" pitchFamily="18" charset="0"/>
                <a:ea typeface="Times New Roman" pitchFamily="18" charset="0"/>
                <a:cs typeface="Times New Roman" pitchFamily="18" charset="0"/>
              </a:rPr>
              <a:t>διαθεματικά</a:t>
            </a:r>
            <a:r>
              <a:rPr lang="el-GR" b="1" dirty="0" smtClean="0">
                <a:latin typeface="Constantia" pitchFamily="18" charset="0"/>
                <a:ea typeface="Times New Roman" pitchFamily="18" charset="0"/>
                <a:cs typeface="Times New Roman" pitchFamily="18" charset="0"/>
              </a:rPr>
              <a:t> με τα μαθηματικά)</a:t>
            </a:r>
            <a:endParaRPr lang="en-US" dirty="0" smtClean="0">
              <a:latin typeface="Constantia" pitchFamily="18" charset="0"/>
              <a:ea typeface="Times New Roman" pitchFamily="18" charset="0"/>
              <a:cs typeface="Times New Roman" pitchFamily="18" charset="0"/>
            </a:endParaRPr>
          </a:p>
          <a:p>
            <a:pPr lvl="0" fontAlgn="base">
              <a:spcBef>
                <a:spcPct val="0"/>
              </a:spcBef>
              <a:spcAft>
                <a:spcPct val="0"/>
              </a:spcAft>
              <a:tabLst>
                <a:tab pos="457200" algn="l"/>
              </a:tabLst>
            </a:pPr>
            <a:endParaRPr lang="el-GR" dirty="0" smtClean="0">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l-GR" dirty="0" smtClean="0">
                <a:latin typeface="Century Gothic" pitchFamily="34" charset="0"/>
                <a:ea typeface="Times New Roman" pitchFamily="18" charset="0"/>
                <a:cs typeface="Times New Roman" pitchFamily="18" charset="0"/>
              </a:rPr>
              <a:t>Πέρασμα των αριθμών με τη σειρά με πηδηματάκια ή κουτσό, άλμα από το ένα στα δύο. </a:t>
            </a:r>
            <a:endParaRPr lang="en-US" dirty="0" smtClean="0">
              <a:latin typeface="Century Gothic" pitchFamily="34" charset="0"/>
              <a:ea typeface="Times New Roman" pitchFamily="18" charset="0"/>
              <a:cs typeface="Times New Roman" pitchFamily="18" charset="0"/>
            </a:endParaRPr>
          </a:p>
          <a:p>
            <a:pPr lvl="0" eaLnBrk="0" fontAlgn="base" hangingPunct="0">
              <a:spcBef>
                <a:spcPct val="0"/>
              </a:spcBef>
              <a:spcAft>
                <a:spcPct val="0"/>
              </a:spcAft>
              <a:buFontTx/>
              <a:buChar char="•"/>
              <a:tabLst>
                <a:tab pos="457200" algn="l"/>
              </a:tabLst>
            </a:pPr>
            <a:endParaRPr lang="el-GR" dirty="0" smtClean="0">
              <a:latin typeface="Century Gothic" pitchFamily="34" charset="0"/>
              <a:cs typeface="Arial" pitchFamily="34" charset="0"/>
            </a:endParaRPr>
          </a:p>
          <a:p>
            <a:pPr lvl="0" eaLnBrk="0" fontAlgn="base" hangingPunct="0">
              <a:spcBef>
                <a:spcPct val="0"/>
              </a:spcBef>
              <a:spcAft>
                <a:spcPct val="0"/>
              </a:spcAft>
              <a:buFontTx/>
              <a:buChar char="•"/>
              <a:tabLst>
                <a:tab pos="457200" algn="l"/>
              </a:tabLst>
            </a:pPr>
            <a:r>
              <a:rPr lang="el-GR" dirty="0" smtClean="0">
                <a:latin typeface="Century Gothic" pitchFamily="34" charset="0"/>
                <a:ea typeface="Times New Roman" pitchFamily="18" charset="0"/>
                <a:cs typeface="Times New Roman" pitchFamily="18" charset="0"/>
              </a:rPr>
              <a:t>Μοτίβο κίνησης και πέρασμα αριθμών (2-4-6...1-3-5, με πίνακες πολλαπλασιασμού όπως 4-8-12 κλπ, τρίγωνοι-τετράγωνοι αριθμοί 1-3-6-10-15... και 1-4-16-25...). Διαλέγουν το τρόπο που θα πηγαίνουν από τον ένα αριθμό στον άλλο. </a:t>
            </a:r>
            <a:endParaRPr lang="en-US" dirty="0" smtClean="0">
              <a:latin typeface="Century Gothic" pitchFamily="34" charset="0"/>
              <a:ea typeface="Times New Roman" pitchFamily="18" charset="0"/>
              <a:cs typeface="Times New Roman" pitchFamily="18" charset="0"/>
            </a:endParaRPr>
          </a:p>
          <a:p>
            <a:pPr lvl="0" eaLnBrk="0" fontAlgn="base" hangingPunct="0">
              <a:spcBef>
                <a:spcPct val="0"/>
              </a:spcBef>
              <a:spcAft>
                <a:spcPct val="0"/>
              </a:spcAft>
              <a:buFontTx/>
              <a:buChar char="•"/>
              <a:tabLst>
                <a:tab pos="457200" algn="l"/>
              </a:tabLst>
            </a:pPr>
            <a:endParaRPr lang="el-GR" dirty="0" smtClean="0">
              <a:latin typeface="Century Gothic" pitchFamily="34" charset="0"/>
              <a:ea typeface="Times New Roman" pitchFamily="18" charset="0"/>
              <a:cs typeface="Times New Roman" pitchFamily="18" charset="0"/>
            </a:endParaRPr>
          </a:p>
          <a:p>
            <a:pPr lvl="0">
              <a:buFont typeface="Arial" pitchFamily="34" charset="0"/>
              <a:buChar char="•"/>
            </a:pPr>
            <a:r>
              <a:rPr lang="el-GR" dirty="0" smtClean="0">
                <a:latin typeface="Century Gothic" pitchFamily="34" charset="0"/>
                <a:ea typeface="Times New Roman" pitchFamily="18" charset="0"/>
                <a:cs typeface="Times New Roman" pitchFamily="18" charset="0"/>
              </a:rPr>
              <a:t>Φτιάχνουν αριθμούς με συγκεκριμένο αριθμό αλμάτων. </a:t>
            </a:r>
            <a:endParaRPr lang="el-GR" dirty="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042160" y="197346"/>
            <a:ext cx="7579360" cy="5632311"/>
          </a:xfrm>
          <a:prstGeom prst="rect">
            <a:avLst/>
          </a:prstGeom>
        </p:spPr>
        <p:txBody>
          <a:bodyPr wrap="square">
            <a:spAutoFit/>
          </a:bodyPr>
          <a:lstStyle/>
          <a:p>
            <a:r>
              <a:rPr lang="el-GR" b="1" dirty="0" smtClean="0"/>
              <a:t>Συνεργασία 2 παιδιών</a:t>
            </a:r>
            <a:r>
              <a:rPr lang="el-GR" dirty="0" smtClean="0"/>
              <a:t> </a:t>
            </a:r>
            <a:endParaRPr lang="en-US" dirty="0" smtClean="0"/>
          </a:p>
          <a:p>
            <a:endParaRPr lang="el-GR" dirty="0" smtClean="0"/>
          </a:p>
          <a:p>
            <a:r>
              <a:rPr lang="el-GR" dirty="0" smtClean="0"/>
              <a:t>*Σταθείτε σε δύο αριθμούς που το άθροισμα, διαφορά, γινόμενο, πηλίκο είναι... </a:t>
            </a:r>
          </a:p>
          <a:p>
            <a:r>
              <a:rPr lang="el-GR" dirty="0" smtClean="0"/>
              <a:t>*Φτιάξτε όλα τα ζευγάρια αριθμών που το γινόμενο τους είναι... 16. *Δείξτε στα άλλα παιδιά, βρείτε τους παράγοντες του αριθμού... </a:t>
            </a:r>
          </a:p>
          <a:p>
            <a:r>
              <a:rPr lang="el-GR" dirty="0" smtClean="0"/>
              <a:t>*Σταθείτε σε δύο αριθμούς τυχαία. Βρείτε όσο πιο γρήγορα μπορείτε το άθροισμά τους ή το γινόμενό τους...</a:t>
            </a:r>
            <a:r>
              <a:rPr lang="en-US" dirty="0" smtClean="0"/>
              <a:t> </a:t>
            </a:r>
            <a:r>
              <a:rPr lang="el-GR" dirty="0" smtClean="0"/>
              <a:t>Παίζουν ταυτόχρονα πολλά ζευγάρια αναλόγως το </a:t>
            </a:r>
            <a:r>
              <a:rPr lang="el-GR" dirty="0" err="1" smtClean="0"/>
              <a:t>μεγέθος</a:t>
            </a:r>
            <a:r>
              <a:rPr lang="el-GR" dirty="0" smtClean="0"/>
              <a:t> του κουτιού. Όταν ακουστεί ίδιος αριθμός-αποτέλεσμα από 2 ζευγάρια, τα παιδιά αλλάζουν ζευγάρια μεταξύ τους. </a:t>
            </a:r>
          </a:p>
          <a:p>
            <a:r>
              <a:rPr lang="el-GR" dirty="0" smtClean="0"/>
              <a:t>*Το ένα παιδί κάνει 2 ή 3 ή ...5 άλματα σε αριθμούς και το άλλο πρέπει να βρει το άθροισμα των αριθμών. </a:t>
            </a:r>
          </a:p>
          <a:p>
            <a:r>
              <a:rPr lang="el-GR" dirty="0" smtClean="0"/>
              <a:t>*</a:t>
            </a:r>
            <a:r>
              <a:rPr lang="el-GR" dirty="0" err="1" smtClean="0"/>
              <a:t>Bάζουν</a:t>
            </a:r>
            <a:r>
              <a:rPr lang="el-GR" dirty="0" smtClean="0"/>
              <a:t> με τη σειρά ένα αντικείμενο σε ένα σημείο και το άλλο παιδί λέει τις συντεταγμένες του. Για αρίθμηση των αξόνων μπορούν να χρησιμοποιηθούν καρτέλες με αριθμούς. </a:t>
            </a:r>
          </a:p>
          <a:p>
            <a:r>
              <a:rPr lang="el-GR" dirty="0" smtClean="0"/>
              <a:t>*Προχωρούν με κουτσό σε ένα σημείο και καλούν το άλλο παιδί να πει τις συντεταγμένες του σημείου. Μπορεί να γίνει και το αντίστροφο: Το ένα παιδί λέει τις συντεταγμένες ενός σημείου και το άλλο παιδί πάει με κουτσό στο σημείο εκείνο.   </a:t>
            </a:r>
            <a:endParaRPr lang="el-G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557463" y="1085850"/>
            <a:ext cx="3331361" cy="369332"/>
          </a:xfrm>
          <a:prstGeom prst="rect">
            <a:avLst/>
          </a:prstGeom>
          <a:noFill/>
        </p:spPr>
        <p:txBody>
          <a:bodyPr wrap="none" rtlCol="0">
            <a:spAutoFit/>
          </a:bodyPr>
          <a:lstStyle/>
          <a:p>
            <a:r>
              <a:rPr lang="el-GR" dirty="0" smtClean="0"/>
              <a:t>ΠΑΠΑΔΟΠΟΥΛΟΥ ΚΑΤΕΡΙΝΑ</a:t>
            </a:r>
            <a:endParaRPr lang="el-GR" dirty="0"/>
          </a:p>
        </p:txBody>
      </p:sp>
      <p:sp>
        <p:nvSpPr>
          <p:cNvPr id="3" name="2 - TextBox"/>
          <p:cNvSpPr txBox="1"/>
          <p:nvPr/>
        </p:nvSpPr>
        <p:spPr>
          <a:xfrm>
            <a:off x="2857500" y="2600325"/>
            <a:ext cx="2500313" cy="369332"/>
          </a:xfrm>
          <a:prstGeom prst="rect">
            <a:avLst/>
          </a:prstGeom>
          <a:noFill/>
        </p:spPr>
        <p:txBody>
          <a:bodyPr wrap="square" rtlCol="0">
            <a:spAutoFit/>
          </a:bodyPr>
          <a:lstStyle/>
          <a:p>
            <a:r>
              <a:rPr lang="el-GR" dirty="0" smtClean="0"/>
              <a:t>ΧΑΡΙΣΗ ΞΑΝΘΗ</a:t>
            </a:r>
            <a:endParaRPr lang="el-GR" dirty="0"/>
          </a:p>
        </p:txBody>
      </p:sp>
      <p:sp>
        <p:nvSpPr>
          <p:cNvPr id="4" name="3 - TextBox"/>
          <p:cNvSpPr txBox="1"/>
          <p:nvPr/>
        </p:nvSpPr>
        <p:spPr>
          <a:xfrm>
            <a:off x="2786063" y="3829050"/>
            <a:ext cx="3133841" cy="369332"/>
          </a:xfrm>
          <a:prstGeom prst="rect">
            <a:avLst/>
          </a:prstGeom>
          <a:noFill/>
        </p:spPr>
        <p:txBody>
          <a:bodyPr wrap="square" rtlCol="0">
            <a:spAutoFit/>
          </a:bodyPr>
          <a:lstStyle/>
          <a:p>
            <a:r>
              <a:rPr lang="el-GR" dirty="0" smtClean="0"/>
              <a:t>ΒΟΥΡΛΟΥΜΗ  ΧΑΡΙΚΛΕΙΑ</a:t>
            </a:r>
            <a:endParaRPr lang="el-GR" dirty="0"/>
          </a:p>
        </p:txBody>
      </p:sp>
      <p:sp>
        <p:nvSpPr>
          <p:cNvPr id="5" name="4 - TextBox"/>
          <p:cNvSpPr txBox="1"/>
          <p:nvPr/>
        </p:nvSpPr>
        <p:spPr>
          <a:xfrm>
            <a:off x="2900363" y="5329238"/>
            <a:ext cx="2817770" cy="369332"/>
          </a:xfrm>
          <a:prstGeom prst="rect">
            <a:avLst/>
          </a:prstGeom>
          <a:noFill/>
        </p:spPr>
        <p:txBody>
          <a:bodyPr wrap="square" rtlCol="0">
            <a:spAutoFit/>
          </a:bodyPr>
          <a:lstStyle/>
          <a:p>
            <a:r>
              <a:rPr lang="el-GR" dirty="0" smtClean="0"/>
              <a:t>ΜΑΥΡΟΣ ΝΙΚΗΦΟΡΟΣ</a:t>
            </a:r>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473234" y="1122793"/>
            <a:ext cx="8133805" cy="3970318"/>
          </a:xfrm>
          <a:prstGeom prst="rect">
            <a:avLst/>
          </a:prstGeom>
        </p:spPr>
        <p:txBody>
          <a:bodyPr wrap="square">
            <a:spAutoFit/>
          </a:bodyPr>
          <a:lstStyle/>
          <a:p>
            <a:r>
              <a:rPr lang="el-GR" sz="3600" dirty="0">
                <a:solidFill>
                  <a:srgbClr val="404040"/>
                </a:solidFill>
                <a:latin typeface="Batang" panose="02030600000101010101" pitchFamily="18" charset="-127"/>
                <a:ea typeface="Batang" panose="02030600000101010101" pitchFamily="18" charset="-127"/>
                <a:cs typeface="Times New Roman" pitchFamily="18" charset="0"/>
              </a:rPr>
              <a:t>Το παιχνίδι είναι </a:t>
            </a:r>
            <a:r>
              <a:rPr lang="el-GR" sz="3600" dirty="0" smtClean="0">
                <a:solidFill>
                  <a:srgbClr val="404040"/>
                </a:solidFill>
                <a:latin typeface="Batang" panose="02030600000101010101" pitchFamily="18" charset="-127"/>
                <a:ea typeface="Batang" panose="02030600000101010101" pitchFamily="18" charset="-127"/>
                <a:cs typeface="Times New Roman" pitchFamily="18" charset="0"/>
              </a:rPr>
              <a:t>απαραίτητο για</a:t>
            </a:r>
          </a:p>
          <a:p>
            <a:endParaRPr lang="el-GR" sz="3600" dirty="0" smtClean="0">
              <a:solidFill>
                <a:srgbClr val="404040"/>
              </a:solidFill>
              <a:latin typeface="Batang" panose="02030600000101010101" pitchFamily="18" charset="-127"/>
              <a:ea typeface="Batang" panose="02030600000101010101" pitchFamily="18" charset="-127"/>
              <a:cs typeface="Times New Roman" pitchFamily="18" charset="0"/>
            </a:endParaRPr>
          </a:p>
          <a:p>
            <a:pPr marL="571500" indent="-571500" algn="ctr">
              <a:buFont typeface="Arial" panose="020B0604020202020204" pitchFamily="34" charset="0"/>
              <a:buChar char="•"/>
            </a:pPr>
            <a:r>
              <a:rPr lang="el-GR" sz="3600" dirty="0" smtClean="0">
                <a:solidFill>
                  <a:srgbClr val="404040"/>
                </a:solidFill>
                <a:latin typeface="Batang" panose="02030600000101010101" pitchFamily="18" charset="-127"/>
                <a:ea typeface="Batang" panose="02030600000101010101" pitchFamily="18" charset="-127"/>
                <a:cs typeface="Times New Roman" pitchFamily="18" charset="0"/>
              </a:rPr>
              <a:t>τη </a:t>
            </a:r>
            <a:r>
              <a:rPr lang="el-GR" sz="3600" dirty="0" err="1">
                <a:solidFill>
                  <a:srgbClr val="404040"/>
                </a:solidFill>
                <a:latin typeface="Batang" panose="02030600000101010101" pitchFamily="18" charset="-127"/>
                <a:ea typeface="Batang" panose="02030600000101010101" pitchFamily="18" charset="-127"/>
                <a:cs typeface="Times New Roman" pitchFamily="18" charset="0"/>
              </a:rPr>
              <a:t>σωµατική</a:t>
            </a:r>
            <a:r>
              <a:rPr lang="el-GR" sz="3600" dirty="0">
                <a:solidFill>
                  <a:srgbClr val="404040"/>
                </a:solidFill>
                <a:latin typeface="Batang" panose="02030600000101010101" pitchFamily="18" charset="-127"/>
                <a:ea typeface="Batang" panose="02030600000101010101" pitchFamily="18" charset="-127"/>
                <a:cs typeface="Times New Roman" pitchFamily="18" charset="0"/>
              </a:rPr>
              <a:t> </a:t>
            </a:r>
            <a:r>
              <a:rPr lang="el-GR" sz="3600" dirty="0" smtClean="0">
                <a:solidFill>
                  <a:srgbClr val="404040"/>
                </a:solidFill>
                <a:latin typeface="Batang" panose="02030600000101010101" pitchFamily="18" charset="-127"/>
                <a:ea typeface="Batang" panose="02030600000101010101" pitchFamily="18" charset="-127"/>
                <a:cs typeface="Times New Roman" pitchFamily="18" charset="0"/>
              </a:rPr>
              <a:t>και ψυχική υγεία </a:t>
            </a:r>
          </a:p>
          <a:p>
            <a:r>
              <a:rPr lang="el-GR" sz="3600" dirty="0">
                <a:solidFill>
                  <a:srgbClr val="404040"/>
                </a:solidFill>
                <a:latin typeface="Batang" panose="02030600000101010101" pitchFamily="18" charset="-127"/>
                <a:ea typeface="Batang" panose="02030600000101010101" pitchFamily="18" charset="-127"/>
                <a:cs typeface="Times New Roman" pitchFamily="18" charset="0"/>
              </a:rPr>
              <a:t> </a:t>
            </a:r>
            <a:r>
              <a:rPr lang="el-GR" sz="3600" dirty="0" smtClean="0">
                <a:solidFill>
                  <a:srgbClr val="404040"/>
                </a:solidFill>
                <a:latin typeface="Batang" panose="02030600000101010101" pitchFamily="18" charset="-127"/>
                <a:ea typeface="Batang" panose="02030600000101010101" pitchFamily="18" charset="-127"/>
                <a:cs typeface="Times New Roman" pitchFamily="18" charset="0"/>
              </a:rPr>
              <a:t>           του </a:t>
            </a:r>
            <a:r>
              <a:rPr lang="el-GR" sz="3600" dirty="0">
                <a:solidFill>
                  <a:srgbClr val="404040"/>
                </a:solidFill>
                <a:latin typeface="Batang" panose="02030600000101010101" pitchFamily="18" charset="-127"/>
                <a:ea typeface="Batang" panose="02030600000101010101" pitchFamily="18" charset="-127"/>
                <a:cs typeface="Times New Roman" pitchFamily="18" charset="0"/>
              </a:rPr>
              <a:t>παιδιού.</a:t>
            </a:r>
            <a:endParaRPr lang="el-GR" sz="3600" dirty="0">
              <a:latin typeface="Batang" panose="02030600000101010101" pitchFamily="18" charset="-127"/>
              <a:ea typeface="Batang" panose="02030600000101010101" pitchFamily="18" charset="-127"/>
            </a:endParaRPr>
          </a:p>
          <a:p>
            <a:pPr marL="571500" indent="-571500">
              <a:buFont typeface="Arial" panose="020B0604020202020204" pitchFamily="34" charset="0"/>
              <a:buChar char="•"/>
            </a:pPr>
            <a:endParaRPr lang="el-GR" sz="3600" dirty="0" smtClean="0">
              <a:solidFill>
                <a:srgbClr val="404040"/>
              </a:solidFill>
              <a:latin typeface="Batang" panose="02030600000101010101" pitchFamily="18" charset="-127"/>
              <a:ea typeface="Batang" panose="02030600000101010101" pitchFamily="18" charset="-127"/>
              <a:cs typeface="Times New Roman" pitchFamily="18" charset="0"/>
            </a:endParaRPr>
          </a:p>
          <a:p>
            <a:pPr marL="571500" indent="-571500" algn="ctr">
              <a:buFont typeface="Arial" panose="020B0604020202020204" pitchFamily="34" charset="0"/>
              <a:buChar char="•"/>
            </a:pPr>
            <a:r>
              <a:rPr lang="el-GR" sz="3600" dirty="0" smtClean="0">
                <a:solidFill>
                  <a:srgbClr val="404040"/>
                </a:solidFill>
                <a:latin typeface="Batang" panose="02030600000101010101" pitchFamily="18" charset="-127"/>
                <a:ea typeface="Batang" panose="02030600000101010101" pitchFamily="18" charset="-127"/>
                <a:cs typeface="Times New Roman" pitchFamily="18" charset="0"/>
              </a:rPr>
              <a:t>την ευτυχία </a:t>
            </a:r>
            <a:r>
              <a:rPr lang="el-GR" sz="3600" dirty="0">
                <a:solidFill>
                  <a:srgbClr val="404040"/>
                </a:solidFill>
                <a:latin typeface="Batang" panose="02030600000101010101" pitchFamily="18" charset="-127"/>
                <a:ea typeface="Batang" panose="02030600000101010101" pitchFamily="18" charset="-127"/>
                <a:cs typeface="Times New Roman" pitchFamily="18" charset="0"/>
              </a:rPr>
              <a:t>του </a:t>
            </a:r>
            <a:r>
              <a:rPr lang="el-GR" sz="3600" dirty="0" smtClean="0">
                <a:solidFill>
                  <a:srgbClr val="404040"/>
                </a:solidFill>
                <a:latin typeface="Batang" panose="02030600000101010101" pitchFamily="18" charset="-127"/>
                <a:ea typeface="Batang" panose="02030600000101010101" pitchFamily="18" charset="-127"/>
                <a:cs typeface="Times New Roman" pitchFamily="18" charset="0"/>
              </a:rPr>
              <a:t>παιδιού.</a:t>
            </a:r>
          </a:p>
          <a:p>
            <a:r>
              <a:rPr lang="el-GR" sz="3600" dirty="0">
                <a:solidFill>
                  <a:srgbClr val="404040"/>
                </a:solidFill>
                <a:latin typeface="Georgia" pitchFamily="18" charset="0"/>
                <a:ea typeface="Calibri" pitchFamily="34" charset="0"/>
                <a:cs typeface="Times New Roman" pitchFamily="18" charset="0"/>
              </a:rPr>
              <a:t> </a:t>
            </a:r>
            <a:r>
              <a:rPr lang="el-GR" sz="3600" dirty="0" smtClean="0">
                <a:solidFill>
                  <a:srgbClr val="404040"/>
                </a:solidFill>
                <a:latin typeface="Georgia" pitchFamily="18" charset="0"/>
                <a:ea typeface="Calibri" pitchFamily="34" charset="0"/>
                <a:cs typeface="Times New Roman" pitchFamily="18" charset="0"/>
              </a:rPr>
              <a:t>                                        </a:t>
            </a:r>
            <a:endParaRPr lang="el-GR" sz="3600" dirty="0"/>
          </a:p>
        </p:txBody>
      </p:sp>
    </p:spTree>
    <p:extLst>
      <p:ext uri="{BB962C8B-B14F-4D97-AF65-F5344CB8AC3E}">
        <p14:creationId xmlns="" xmlns:p14="http://schemas.microsoft.com/office/powerpoint/2010/main" val="1150743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rot="21179325">
            <a:off x="1897510" y="612614"/>
            <a:ext cx="3732112" cy="923330"/>
          </a:xfrm>
          <a:prstGeom prst="rect">
            <a:avLst/>
          </a:prstGeom>
          <a:noFill/>
        </p:spPr>
        <p:txBody>
          <a:bodyPr wrap="none" lIns="91440" tIns="45720" rIns="91440" bIns="45720">
            <a:spAutoFit/>
          </a:bodyPr>
          <a:lstStyle/>
          <a:p>
            <a:pPr algn="ctr"/>
            <a:r>
              <a:rPr lang="el-GR" sz="5400" b="1" dirty="0" smtClean="0">
                <a:ln w="12700">
                  <a:solidFill>
                    <a:srgbClr val="FFFF00"/>
                  </a:solidFill>
                  <a:prstDash val="solid"/>
                </a:ln>
                <a:solidFill>
                  <a:srgbClr val="C00000"/>
                </a:solidFill>
                <a:effectLst>
                  <a:outerShdw dist="38100" dir="2640000" algn="bl" rotWithShape="0">
                    <a:schemeClr val="accent1"/>
                  </a:outerShdw>
                </a:effectLst>
              </a:rPr>
              <a:t>Το Παιχνίδι</a:t>
            </a:r>
            <a:endParaRPr lang="el-GR" sz="5400" b="1" dirty="0">
              <a:ln w="12700">
                <a:solidFill>
                  <a:srgbClr val="FFFF00"/>
                </a:solidFill>
                <a:prstDash val="solid"/>
              </a:ln>
              <a:solidFill>
                <a:srgbClr val="C00000"/>
              </a:solidFill>
              <a:effectLst>
                <a:outerShdw dist="38100" dir="2640000" algn="bl" rotWithShape="0">
                  <a:schemeClr val="accent1"/>
                </a:outerShdw>
              </a:effectLst>
            </a:endParaRPr>
          </a:p>
        </p:txBody>
      </p:sp>
      <p:sp>
        <p:nvSpPr>
          <p:cNvPr id="5" name="Ορθογώνιο 4"/>
          <p:cNvSpPr/>
          <p:nvPr/>
        </p:nvSpPr>
        <p:spPr>
          <a:xfrm>
            <a:off x="1134420" y="2178063"/>
            <a:ext cx="10040510" cy="1754326"/>
          </a:xfrm>
          <a:prstGeom prst="rect">
            <a:avLst/>
          </a:prstGeom>
          <a:noFill/>
        </p:spPr>
        <p:txBody>
          <a:bodyPr wrap="square" lIns="91440" tIns="45720" rIns="91440" bIns="45720">
            <a:spAutoFit/>
          </a:bodyPr>
          <a:lstStyle/>
          <a:p>
            <a:pPr algn="ctr"/>
            <a:r>
              <a:rPr lang="el-GR" sz="5400" b="1" i="1" cap="none" spc="0" dirty="0">
                <a:ln w="12700">
                  <a:solidFill>
                    <a:srgbClr val="FF0000"/>
                  </a:solidFill>
                  <a:prstDash val="solid"/>
                </a:ln>
                <a:solidFill>
                  <a:srgbClr val="FF0000"/>
                </a:solidFill>
                <a:effectLst>
                  <a:outerShdw dist="38100" dir="2640000" algn="bl" rotWithShape="0">
                    <a:schemeClr val="accent1"/>
                  </a:outerShdw>
                </a:effectLst>
                <a:latin typeface="Batang" panose="02030600000101010101" pitchFamily="18" charset="-127"/>
                <a:ea typeface="Batang" panose="02030600000101010101" pitchFamily="18" charset="-127"/>
              </a:rPr>
              <a:t>Ξεκινά </a:t>
            </a:r>
            <a:r>
              <a:rPr lang="el-GR" sz="5400" b="1" i="1" dirty="0">
                <a:ln w="12700">
                  <a:solidFill>
                    <a:srgbClr val="FF0000"/>
                  </a:solidFill>
                  <a:prstDash val="solid"/>
                </a:ln>
                <a:solidFill>
                  <a:srgbClr val="FF0000"/>
                </a:solidFill>
                <a:effectLst>
                  <a:outerShdw dist="38100" dir="2640000" algn="bl" rotWithShape="0">
                    <a:schemeClr val="accent1"/>
                  </a:outerShdw>
                </a:effectLst>
                <a:latin typeface="Batang" panose="02030600000101010101" pitchFamily="18" charset="-127"/>
                <a:ea typeface="Batang" panose="02030600000101010101" pitchFamily="18" charset="-127"/>
              </a:rPr>
              <a:t>από </a:t>
            </a:r>
            <a:r>
              <a:rPr lang="el-GR" sz="5400" b="1" i="1" cap="none" spc="0" dirty="0">
                <a:ln w="12700">
                  <a:solidFill>
                    <a:srgbClr val="FF0000"/>
                  </a:solidFill>
                  <a:prstDash val="solid"/>
                </a:ln>
                <a:solidFill>
                  <a:srgbClr val="FF0000"/>
                </a:solidFill>
                <a:effectLst>
                  <a:outerShdw dist="38100" dir="2640000" algn="bl" rotWithShape="0">
                    <a:schemeClr val="accent1"/>
                  </a:outerShdw>
                </a:effectLst>
                <a:latin typeface="Batang" panose="02030600000101010101" pitchFamily="18" charset="-127"/>
                <a:ea typeface="Batang" panose="02030600000101010101" pitchFamily="18" charset="-127"/>
              </a:rPr>
              <a:t>τη χαρά και καταλήγει </a:t>
            </a:r>
            <a:r>
              <a:rPr lang="el-GR" sz="5400" b="1" i="1" cap="none" spc="0" dirty="0" smtClean="0">
                <a:ln w="12700">
                  <a:solidFill>
                    <a:srgbClr val="FF0000"/>
                  </a:solidFill>
                  <a:prstDash val="solid"/>
                </a:ln>
                <a:solidFill>
                  <a:srgbClr val="FF0000"/>
                </a:solidFill>
                <a:effectLst>
                  <a:outerShdw dist="38100" dir="2640000" algn="bl" rotWithShape="0">
                    <a:schemeClr val="accent1"/>
                  </a:outerShdw>
                </a:effectLst>
                <a:latin typeface="Batang" panose="02030600000101010101" pitchFamily="18" charset="-127"/>
                <a:ea typeface="Batang" panose="02030600000101010101" pitchFamily="18" charset="-127"/>
              </a:rPr>
              <a:t>σ’ αυτή.</a:t>
            </a:r>
            <a:endParaRPr lang="el-GR" sz="5400" b="1" cap="none" spc="0" dirty="0">
              <a:ln w="12700">
                <a:solidFill>
                  <a:srgbClr val="FF0000"/>
                </a:solidFill>
                <a:prstDash val="solid"/>
              </a:ln>
              <a:solidFill>
                <a:srgbClr val="FF0000"/>
              </a:solidFill>
              <a:effectLst>
                <a:outerShdw dist="38100" dir="2640000" algn="bl" rotWithShape="0">
                  <a:schemeClr val="accent1"/>
                </a:outerShdw>
              </a:effectLst>
            </a:endParaRPr>
          </a:p>
        </p:txBody>
      </p:sp>
    </p:spTree>
    <p:extLst>
      <p:ext uri="{BB962C8B-B14F-4D97-AF65-F5344CB8AC3E}">
        <p14:creationId xmlns="" xmlns:p14="http://schemas.microsoft.com/office/powerpoint/2010/main" val="119691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124892" y="1282566"/>
            <a:ext cx="8934995" cy="2492990"/>
          </a:xfrm>
          <a:prstGeom prst="rect">
            <a:avLst/>
          </a:prstGeom>
        </p:spPr>
        <p:txBody>
          <a:bodyPr wrap="square">
            <a:spAutoFit/>
          </a:bodyPr>
          <a:lstStyle/>
          <a:p>
            <a:endParaRPr lang="en-US" sz="3600" dirty="0" smtClean="0">
              <a:solidFill>
                <a:srgbClr val="000000"/>
              </a:solidFill>
              <a:latin typeface="Batang" panose="02030600000101010101" pitchFamily="18" charset="-127"/>
              <a:ea typeface="Batang" panose="02030600000101010101" pitchFamily="18" charset="-127"/>
            </a:endParaRPr>
          </a:p>
          <a:p>
            <a:pPr algn="ctr"/>
            <a:r>
              <a:rPr lang="el-GR" sz="4000" dirty="0" smtClean="0">
                <a:solidFill>
                  <a:srgbClr val="000000"/>
                </a:solidFill>
                <a:latin typeface="Batang" panose="02030600000101010101" pitchFamily="18" charset="-127"/>
                <a:ea typeface="Batang" panose="02030600000101010101" pitchFamily="18" charset="-127"/>
              </a:rPr>
              <a:t>Εάν το παιδί στερηθεί </a:t>
            </a:r>
            <a:r>
              <a:rPr lang="el-GR" sz="4000" dirty="0">
                <a:solidFill>
                  <a:srgbClr val="000000"/>
                </a:solidFill>
                <a:latin typeface="Batang" panose="02030600000101010101" pitchFamily="18" charset="-127"/>
                <a:ea typeface="Batang" panose="02030600000101010101" pitchFamily="18" charset="-127"/>
              </a:rPr>
              <a:t>το παιχνίδι είναι σα να του στερείται η ευκαιρία να απολαύσει τη </a:t>
            </a:r>
            <a:r>
              <a:rPr lang="el-GR" sz="4000" dirty="0" smtClean="0">
                <a:solidFill>
                  <a:srgbClr val="000000"/>
                </a:solidFill>
                <a:latin typeface="Batang" panose="02030600000101010101" pitchFamily="18" charset="-127"/>
                <a:ea typeface="Batang" panose="02030600000101010101" pitchFamily="18" charset="-127"/>
              </a:rPr>
              <a:t>ζωή.</a:t>
            </a:r>
            <a:endParaRPr lang="el-GR" sz="4000" dirty="0"/>
          </a:p>
        </p:txBody>
      </p:sp>
    </p:spTree>
    <p:extLst>
      <p:ext uri="{BB962C8B-B14F-4D97-AF65-F5344CB8AC3E}">
        <p14:creationId xmlns="" xmlns:p14="http://schemas.microsoft.com/office/powerpoint/2010/main" val="52328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207740" y="1190298"/>
            <a:ext cx="8789774" cy="5148012"/>
          </a:xfrm>
          <a:prstGeom prst="rect">
            <a:avLst/>
          </a:prstGeom>
        </p:spPr>
        <p:txBody>
          <a:bodyPr wrap="square">
            <a:spAutoFit/>
          </a:bodyPr>
          <a:lstStyle/>
          <a:p>
            <a:pPr marL="457200" lvl="0" indent="-457200" fontAlgn="base">
              <a:lnSpc>
                <a:spcPct val="150000"/>
              </a:lnSpc>
              <a:spcBef>
                <a:spcPct val="0"/>
              </a:spcBef>
              <a:spcAft>
                <a:spcPct val="0"/>
              </a:spcAft>
              <a:buFont typeface="Arial" panose="020B0604020202020204" pitchFamily="34" charset="0"/>
              <a:buChar char="•"/>
            </a:pPr>
            <a:r>
              <a:rPr lang="el-GR" sz="3200" b="1" i="1" dirty="0" smtClean="0">
                <a:latin typeface="Batang" panose="02030600000101010101" pitchFamily="18" charset="-127"/>
                <a:ea typeface="Batang" panose="02030600000101010101" pitchFamily="18" charset="-127"/>
                <a:cs typeface="Times New Roman" pitchFamily="18" charset="0"/>
              </a:rPr>
              <a:t>εξωτερικεύει </a:t>
            </a:r>
            <a:r>
              <a:rPr lang="el-GR" sz="3200" b="1" i="1" dirty="0">
                <a:latin typeface="Batang" panose="02030600000101010101" pitchFamily="18" charset="-127"/>
                <a:ea typeface="Batang" panose="02030600000101010101" pitchFamily="18" charset="-127"/>
                <a:cs typeface="Times New Roman" pitchFamily="18" charset="0"/>
              </a:rPr>
              <a:t>τα συναισθήματά </a:t>
            </a:r>
            <a:r>
              <a:rPr lang="el-GR" sz="3200" b="1" i="1" dirty="0" smtClean="0">
                <a:latin typeface="Batang" panose="02030600000101010101" pitchFamily="18" charset="-127"/>
                <a:ea typeface="Batang" panose="02030600000101010101" pitchFamily="18" charset="-127"/>
                <a:cs typeface="Times New Roman" pitchFamily="18" charset="0"/>
              </a:rPr>
              <a:t>του </a:t>
            </a:r>
          </a:p>
          <a:p>
            <a:pPr marL="457200" lvl="0" indent="-457200" fontAlgn="base">
              <a:lnSpc>
                <a:spcPct val="150000"/>
              </a:lnSpc>
              <a:spcBef>
                <a:spcPct val="0"/>
              </a:spcBef>
              <a:spcAft>
                <a:spcPct val="0"/>
              </a:spcAft>
              <a:buFont typeface="Arial" panose="020B0604020202020204" pitchFamily="34" charset="0"/>
              <a:buChar char="•"/>
            </a:pPr>
            <a:r>
              <a:rPr lang="el-GR" sz="3200" b="1" i="1" dirty="0" smtClean="0">
                <a:latin typeface="Batang" panose="02030600000101010101" pitchFamily="18" charset="-127"/>
                <a:ea typeface="Batang" panose="02030600000101010101" pitchFamily="18" charset="-127"/>
                <a:cs typeface="Times New Roman" pitchFamily="18" charset="0"/>
              </a:rPr>
              <a:t>μαθαίνει </a:t>
            </a:r>
          </a:p>
          <a:p>
            <a:pPr marL="457200" lvl="0" indent="-457200" fontAlgn="base">
              <a:lnSpc>
                <a:spcPct val="150000"/>
              </a:lnSpc>
              <a:spcBef>
                <a:spcPct val="0"/>
              </a:spcBef>
              <a:spcAft>
                <a:spcPct val="0"/>
              </a:spcAft>
              <a:buFont typeface="Arial" panose="020B0604020202020204" pitchFamily="34" charset="0"/>
              <a:buChar char="•"/>
            </a:pPr>
            <a:r>
              <a:rPr lang="el-GR" sz="3200" b="1" i="1" dirty="0" smtClean="0">
                <a:latin typeface="Batang" panose="02030600000101010101" pitchFamily="18" charset="-127"/>
                <a:ea typeface="Batang" panose="02030600000101010101" pitchFamily="18" charset="-127"/>
                <a:cs typeface="Times New Roman" pitchFamily="18" charset="0"/>
              </a:rPr>
              <a:t>πειραματίζεται </a:t>
            </a:r>
          </a:p>
          <a:p>
            <a:pPr marL="457200" lvl="0" indent="-457200" fontAlgn="base">
              <a:lnSpc>
                <a:spcPct val="150000"/>
              </a:lnSpc>
              <a:spcBef>
                <a:spcPct val="0"/>
              </a:spcBef>
              <a:spcAft>
                <a:spcPct val="0"/>
              </a:spcAft>
              <a:buFont typeface="Arial" panose="020B0604020202020204" pitchFamily="34" charset="0"/>
              <a:buChar char="•"/>
            </a:pPr>
            <a:r>
              <a:rPr lang="el-GR" sz="3200" b="1" i="1" dirty="0" smtClean="0">
                <a:latin typeface="Batang" panose="02030600000101010101" pitchFamily="18" charset="-127"/>
                <a:ea typeface="Batang" panose="02030600000101010101" pitchFamily="18" charset="-127"/>
                <a:cs typeface="Times New Roman" pitchFamily="18" charset="0"/>
              </a:rPr>
              <a:t>ευχαριστιέται </a:t>
            </a:r>
          </a:p>
          <a:p>
            <a:pPr marL="457200" lvl="0" indent="-457200" fontAlgn="base">
              <a:lnSpc>
                <a:spcPct val="150000"/>
              </a:lnSpc>
              <a:spcBef>
                <a:spcPct val="0"/>
              </a:spcBef>
              <a:spcAft>
                <a:spcPct val="0"/>
              </a:spcAft>
              <a:buFont typeface="Arial" panose="020B0604020202020204" pitchFamily="34" charset="0"/>
              <a:buChar char="•"/>
            </a:pPr>
            <a:r>
              <a:rPr lang="el-GR" sz="3200" b="1" i="1" dirty="0" smtClean="0">
                <a:latin typeface="Batang" panose="02030600000101010101" pitchFamily="18" charset="-127"/>
                <a:ea typeface="Batang" panose="02030600000101010101" pitchFamily="18" charset="-127"/>
                <a:cs typeface="Times New Roman" pitchFamily="18" charset="0"/>
              </a:rPr>
              <a:t>απογοητεύεται </a:t>
            </a:r>
            <a:r>
              <a:rPr lang="el-GR" sz="3200" b="1" i="1" dirty="0">
                <a:latin typeface="Batang" panose="02030600000101010101" pitchFamily="18" charset="-127"/>
                <a:ea typeface="Batang" panose="02030600000101010101" pitchFamily="18" charset="-127"/>
                <a:cs typeface="Times New Roman" pitchFamily="18" charset="0"/>
              </a:rPr>
              <a:t>και </a:t>
            </a:r>
            <a:endParaRPr lang="el-GR" sz="3200" b="1" i="1" dirty="0" smtClean="0">
              <a:latin typeface="Batang" panose="02030600000101010101" pitchFamily="18" charset="-127"/>
              <a:ea typeface="Batang" panose="02030600000101010101" pitchFamily="18" charset="-127"/>
              <a:cs typeface="Times New Roman" pitchFamily="18" charset="0"/>
            </a:endParaRPr>
          </a:p>
          <a:p>
            <a:pPr marL="457200" lvl="0" indent="-457200" fontAlgn="base">
              <a:lnSpc>
                <a:spcPct val="150000"/>
              </a:lnSpc>
              <a:spcBef>
                <a:spcPct val="0"/>
              </a:spcBef>
              <a:spcAft>
                <a:spcPct val="0"/>
              </a:spcAft>
              <a:buFont typeface="Arial" panose="020B0604020202020204" pitchFamily="34" charset="0"/>
              <a:buChar char="•"/>
            </a:pPr>
            <a:r>
              <a:rPr lang="el-GR" sz="3200" b="1" i="1" dirty="0" smtClean="0">
                <a:latin typeface="Batang" panose="02030600000101010101" pitchFamily="18" charset="-127"/>
                <a:ea typeface="Batang" panose="02030600000101010101" pitchFamily="18" charset="-127"/>
                <a:cs typeface="Times New Roman" pitchFamily="18" charset="0"/>
              </a:rPr>
              <a:t>ανακαλύπτει </a:t>
            </a:r>
            <a:r>
              <a:rPr lang="el-GR" sz="3200" b="1" i="1" dirty="0">
                <a:latin typeface="Batang" panose="02030600000101010101" pitchFamily="18" charset="-127"/>
                <a:ea typeface="Batang" panose="02030600000101010101" pitchFamily="18" charset="-127"/>
                <a:cs typeface="Times New Roman" pitchFamily="18" charset="0"/>
              </a:rPr>
              <a:t>σιγά-σιγά τον εαυτό του και τον κόσμο που το περιβάλλει.</a:t>
            </a:r>
            <a:r>
              <a:rPr lang="el-GR" sz="3200" dirty="0">
                <a:latin typeface="Batang" panose="02030600000101010101" pitchFamily="18" charset="-127"/>
                <a:ea typeface="Batang" panose="02030600000101010101" pitchFamily="18" charset="-127"/>
                <a:cs typeface="Times New Roman" pitchFamily="18" charset="0"/>
              </a:rPr>
              <a:t> </a:t>
            </a:r>
            <a:endParaRPr lang="el-GR" sz="3200" dirty="0" smtClean="0">
              <a:latin typeface="Batang" panose="02030600000101010101" pitchFamily="18" charset="-127"/>
              <a:ea typeface="Batang" panose="02030600000101010101" pitchFamily="18" charset="-127"/>
              <a:cs typeface="Times New Roman" pitchFamily="18" charset="0"/>
            </a:endParaRPr>
          </a:p>
        </p:txBody>
      </p:sp>
      <p:sp>
        <p:nvSpPr>
          <p:cNvPr id="3" name="Ορθογώνιο 2"/>
          <p:cNvSpPr/>
          <p:nvPr/>
        </p:nvSpPr>
        <p:spPr>
          <a:xfrm>
            <a:off x="2060843" y="337848"/>
            <a:ext cx="9083568" cy="769441"/>
          </a:xfrm>
          <a:prstGeom prst="rect">
            <a:avLst/>
          </a:prstGeom>
        </p:spPr>
        <p:txBody>
          <a:bodyPr wrap="square">
            <a:spAutoFit/>
          </a:bodyPr>
          <a:lstStyle/>
          <a:p>
            <a:r>
              <a:rPr lang="el-GR" sz="4400" b="1" dirty="0">
                <a:latin typeface="Batang" panose="02030600000101010101" pitchFamily="18" charset="-127"/>
                <a:ea typeface="Batang" panose="02030600000101010101" pitchFamily="18" charset="-127"/>
                <a:cs typeface="Times New Roman" pitchFamily="18" charset="0"/>
              </a:rPr>
              <a:t>Μέσω του παιχνιδιού, το παιδί </a:t>
            </a:r>
            <a:endParaRPr lang="el-GR" sz="4400" b="1" dirty="0"/>
          </a:p>
        </p:txBody>
      </p:sp>
    </p:spTree>
    <p:extLst>
      <p:ext uri="{BB962C8B-B14F-4D97-AF65-F5344CB8AC3E}">
        <p14:creationId xmlns="" xmlns:p14="http://schemas.microsoft.com/office/powerpoint/2010/main" val="129237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10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10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10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2">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10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2">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10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2">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966651" y="671670"/>
            <a:ext cx="11051177" cy="3600986"/>
          </a:xfrm>
          <a:prstGeom prst="rect">
            <a:avLst/>
          </a:prstGeom>
        </p:spPr>
        <p:txBody>
          <a:bodyPr wrap="square">
            <a:spAutoFit/>
          </a:bodyPr>
          <a:lstStyle/>
          <a:p>
            <a:r>
              <a:rPr lang="en-US" sz="3600" dirty="0" smtClean="0">
                <a:solidFill>
                  <a:srgbClr val="000000"/>
                </a:solidFill>
                <a:latin typeface="Batang" panose="02030600000101010101" pitchFamily="18" charset="-127"/>
                <a:ea typeface="Batang" panose="02030600000101010101" pitchFamily="18" charset="-127"/>
              </a:rPr>
              <a:t>    </a:t>
            </a:r>
            <a:r>
              <a:rPr lang="el-GR" sz="3600" dirty="0" smtClean="0">
                <a:solidFill>
                  <a:srgbClr val="000000"/>
                </a:solidFill>
                <a:latin typeface="Batang" panose="02030600000101010101" pitchFamily="18" charset="-127"/>
                <a:ea typeface="Batang" panose="02030600000101010101" pitchFamily="18" charset="-127"/>
              </a:rPr>
              <a:t>Το </a:t>
            </a:r>
            <a:r>
              <a:rPr lang="el-GR" sz="3600" dirty="0">
                <a:solidFill>
                  <a:srgbClr val="000000"/>
                </a:solidFill>
                <a:latin typeface="Batang" panose="02030600000101010101" pitchFamily="18" charset="-127"/>
                <a:ea typeface="Batang" panose="02030600000101010101" pitchFamily="18" charset="-127"/>
              </a:rPr>
              <a:t>παιδί μέσα στο </a:t>
            </a:r>
            <a:r>
              <a:rPr lang="el-GR" sz="3600" dirty="0" smtClean="0">
                <a:solidFill>
                  <a:srgbClr val="000000"/>
                </a:solidFill>
                <a:latin typeface="Batang" panose="02030600000101010101" pitchFamily="18" charset="-127"/>
                <a:ea typeface="Batang" panose="02030600000101010101" pitchFamily="18" charset="-127"/>
              </a:rPr>
              <a:t>παιχνίδι</a:t>
            </a:r>
            <a:r>
              <a:rPr lang="en-US" sz="3600" dirty="0" smtClean="0">
                <a:solidFill>
                  <a:srgbClr val="000000"/>
                </a:solidFill>
                <a:latin typeface="Batang" panose="02030600000101010101" pitchFamily="18" charset="-127"/>
                <a:ea typeface="Batang" panose="02030600000101010101" pitchFamily="18" charset="-127"/>
              </a:rPr>
              <a:t> </a:t>
            </a:r>
            <a:r>
              <a:rPr lang="el-GR" sz="3600" dirty="0" smtClean="0">
                <a:solidFill>
                  <a:srgbClr val="000000"/>
                </a:solidFill>
                <a:latin typeface="Batang" panose="02030600000101010101" pitchFamily="18" charset="-127"/>
                <a:ea typeface="Batang" panose="02030600000101010101" pitchFamily="18" charset="-127"/>
              </a:rPr>
              <a:t>συνειδητοποιεί</a:t>
            </a:r>
          </a:p>
          <a:p>
            <a:r>
              <a:rPr lang="el-GR" sz="3600" dirty="0" smtClean="0">
                <a:solidFill>
                  <a:srgbClr val="000000"/>
                </a:solidFill>
                <a:latin typeface="Batang" panose="02030600000101010101" pitchFamily="18" charset="-127"/>
                <a:ea typeface="Batang" panose="02030600000101010101" pitchFamily="18" charset="-127"/>
              </a:rPr>
              <a:t> </a:t>
            </a:r>
          </a:p>
          <a:p>
            <a:r>
              <a:rPr lang="el-GR" sz="3600" dirty="0">
                <a:solidFill>
                  <a:srgbClr val="000000"/>
                </a:solidFill>
                <a:latin typeface="Batang" panose="02030600000101010101" pitchFamily="18" charset="-127"/>
                <a:ea typeface="Batang" panose="02030600000101010101" pitchFamily="18" charset="-127"/>
              </a:rPr>
              <a:t> </a:t>
            </a:r>
            <a:r>
              <a:rPr lang="el-GR" sz="3600" dirty="0" smtClean="0">
                <a:solidFill>
                  <a:srgbClr val="000000"/>
                </a:solidFill>
                <a:latin typeface="Batang" panose="02030600000101010101" pitchFamily="18" charset="-127"/>
                <a:ea typeface="Batang" panose="02030600000101010101" pitchFamily="18" charset="-127"/>
              </a:rPr>
              <a:t>                   το </a:t>
            </a:r>
            <a:r>
              <a:rPr lang="el-GR" sz="3600" b="1" dirty="0" smtClean="0">
                <a:solidFill>
                  <a:srgbClr val="7030A0"/>
                </a:solidFill>
                <a:latin typeface="Batang" panose="02030600000101010101" pitchFamily="18" charset="-127"/>
                <a:ea typeface="Batang" panose="02030600000101010101" pitchFamily="18" charset="-127"/>
              </a:rPr>
              <a:t>δικαίωμα</a:t>
            </a:r>
            <a:endParaRPr lang="el-GR" sz="3600" dirty="0" smtClean="0">
              <a:solidFill>
                <a:srgbClr val="000000"/>
              </a:solidFill>
              <a:latin typeface="Batang" panose="02030600000101010101" pitchFamily="18" charset="-127"/>
              <a:ea typeface="Batang" panose="02030600000101010101" pitchFamily="18" charset="-127"/>
            </a:endParaRPr>
          </a:p>
          <a:p>
            <a:pPr algn="ctr"/>
            <a:r>
              <a:rPr lang="el-GR" sz="4800" dirty="0" smtClean="0">
                <a:solidFill>
                  <a:srgbClr val="000000"/>
                </a:solidFill>
                <a:latin typeface="Batang" panose="02030600000101010101" pitchFamily="18" charset="-127"/>
                <a:ea typeface="Batang" panose="02030600000101010101" pitchFamily="18" charset="-127"/>
              </a:rPr>
              <a:t> </a:t>
            </a:r>
            <a:endParaRPr lang="en-US" sz="4800" dirty="0" smtClean="0">
              <a:solidFill>
                <a:srgbClr val="000000"/>
              </a:solidFill>
              <a:latin typeface="Batang" panose="02030600000101010101" pitchFamily="18" charset="-127"/>
              <a:ea typeface="Batang" panose="02030600000101010101" pitchFamily="18" charset="-127"/>
            </a:endParaRPr>
          </a:p>
          <a:p>
            <a:r>
              <a:rPr lang="el-GR" sz="3600" dirty="0" smtClean="0">
                <a:solidFill>
                  <a:srgbClr val="000000"/>
                </a:solidFill>
                <a:latin typeface="Batang" panose="02030600000101010101" pitchFamily="18" charset="-127"/>
                <a:ea typeface="Batang" panose="02030600000101010101" pitchFamily="18" charset="-127"/>
              </a:rPr>
              <a:t>    αλλά</a:t>
            </a:r>
            <a:r>
              <a:rPr lang="en-US" sz="3600" dirty="0" smtClean="0">
                <a:solidFill>
                  <a:srgbClr val="000000"/>
                </a:solidFill>
                <a:latin typeface="Batang" panose="02030600000101010101" pitchFamily="18" charset="-127"/>
                <a:ea typeface="Batang" panose="02030600000101010101" pitchFamily="18" charset="-127"/>
              </a:rPr>
              <a:t> </a:t>
            </a:r>
            <a:r>
              <a:rPr lang="el-GR" sz="3600" dirty="0" smtClean="0">
                <a:solidFill>
                  <a:srgbClr val="000000"/>
                </a:solidFill>
                <a:latin typeface="Batang" panose="02030600000101010101" pitchFamily="18" charset="-127"/>
                <a:ea typeface="Batang" panose="02030600000101010101" pitchFamily="18" charset="-127"/>
              </a:rPr>
              <a:t>και </a:t>
            </a:r>
            <a:r>
              <a:rPr lang="el-GR" sz="3600" dirty="0">
                <a:solidFill>
                  <a:srgbClr val="000000"/>
                </a:solidFill>
                <a:latin typeface="Batang" panose="02030600000101010101" pitchFamily="18" charset="-127"/>
                <a:ea typeface="Batang" panose="02030600000101010101" pitchFamily="18" charset="-127"/>
              </a:rPr>
              <a:t>την </a:t>
            </a:r>
            <a:r>
              <a:rPr lang="el-GR" sz="3600" b="1" dirty="0" smtClean="0">
                <a:solidFill>
                  <a:srgbClr val="7030A0"/>
                </a:solidFill>
                <a:latin typeface="Batang" panose="02030600000101010101" pitchFamily="18" charset="-127"/>
                <a:ea typeface="Batang" panose="02030600000101010101" pitchFamily="18" charset="-127"/>
              </a:rPr>
              <a:t>υποχρέωση</a:t>
            </a:r>
            <a:r>
              <a:rPr lang="el-GR" sz="3600" b="1" dirty="0">
                <a:solidFill>
                  <a:srgbClr val="7030A0"/>
                </a:solidFill>
                <a:latin typeface="Batang" panose="02030600000101010101" pitchFamily="18" charset="-127"/>
                <a:ea typeface="Batang" panose="02030600000101010101" pitchFamily="18" charset="-127"/>
              </a:rPr>
              <a:t>.</a:t>
            </a:r>
            <a:endParaRPr lang="el-GR" sz="3600" dirty="0"/>
          </a:p>
          <a:p>
            <a:endParaRPr lang="el-GR" sz="3600" dirty="0" smtClean="0">
              <a:solidFill>
                <a:srgbClr val="000000"/>
              </a:solidFill>
              <a:latin typeface="Batang" panose="02030600000101010101" pitchFamily="18" charset="-127"/>
              <a:ea typeface="Batang" panose="02030600000101010101" pitchFamily="18" charset="-127"/>
            </a:endParaRPr>
          </a:p>
        </p:txBody>
      </p:sp>
    </p:spTree>
    <p:extLst>
      <p:ext uri="{BB962C8B-B14F-4D97-AF65-F5344CB8AC3E}">
        <p14:creationId xmlns="" xmlns:p14="http://schemas.microsoft.com/office/powerpoint/2010/main" val="351376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487</TotalTime>
  <Words>892</Words>
  <Application>Microsoft Office PowerPoint</Application>
  <PresentationFormat>Προσαρμογή</PresentationFormat>
  <Paragraphs>131</Paragraphs>
  <Slides>42</Slides>
  <Notes>3</Notes>
  <HiddenSlides>0</HiddenSlides>
  <MMClips>0</MMClips>
  <ScaleCrop>false</ScaleCrop>
  <HeadingPairs>
    <vt:vector size="6" baseType="variant">
      <vt:variant>
        <vt:lpstr>Θέμα</vt:lpstr>
      </vt:variant>
      <vt:variant>
        <vt:i4>1</vt:i4>
      </vt:variant>
      <vt:variant>
        <vt:lpstr>Τίτλοι διαφανειών</vt:lpstr>
      </vt:variant>
      <vt:variant>
        <vt:i4>42</vt:i4>
      </vt:variant>
      <vt:variant>
        <vt:lpstr>Προσαρμοσμένες προβολές</vt:lpstr>
      </vt:variant>
      <vt:variant>
        <vt:i4>1</vt:i4>
      </vt:variant>
    </vt:vector>
  </HeadingPairs>
  <TitlesOfParts>
    <vt:vector size="44" baseType="lpstr">
      <vt:lpstr>Wisp</vt:lpstr>
      <vt:lpstr>Διαφάνεια 1</vt:lpstr>
      <vt:lpstr>Διαφάνεια 2</vt:lpstr>
      <vt:lpstr>Διαφάνεια 3</vt:lpstr>
      <vt:lpstr>Το παιχνίδι αποτελεί </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ΠΑΙΧΝΙΔΙΑ ΣΤΗΝ ΑΥΛΗ ΤΟΥ ΣΧΟΛΕΙΟΥ</vt:lpstr>
      <vt:lpstr>Διαφάνεια 15</vt:lpstr>
      <vt:lpstr>Διαφάνεια 16</vt:lpstr>
      <vt:lpstr>Διαφάνεια 17</vt:lpstr>
      <vt:lpstr>ΣΚΟΠΟΙ</vt:lpstr>
      <vt:lpstr>Προσδοκώμενα Αποτελέσματα </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Προσαρμοσμένη προβολή 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ΠΑΙΧΝΙΔΙΑ ΣΤΗΝ ΑΥΛΗ ΤΟΥ ΣΧΟΛΕΙΟΥ</dc:title>
  <dc:creator>kathryn/katerinaPapadopoulou</dc:creator>
  <cp:lastModifiedBy>User</cp:lastModifiedBy>
  <cp:revision>56</cp:revision>
  <dcterms:created xsi:type="dcterms:W3CDTF">2014-11-03T20:29:41Z</dcterms:created>
  <dcterms:modified xsi:type="dcterms:W3CDTF">2014-12-03T09:14:20Z</dcterms:modified>
</cp:coreProperties>
</file>